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3" r:id="rId4"/>
    <p:sldId id="272" r:id="rId5"/>
    <p:sldId id="273" r:id="rId6"/>
    <p:sldId id="275" r:id="rId7"/>
    <p:sldId id="276" r:id="rId8"/>
    <p:sldId id="277" r:id="rId9"/>
    <p:sldId id="278" r:id="rId10"/>
    <p:sldId id="279"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333" r:id="rId25"/>
    <p:sldId id="294" r:id="rId26"/>
    <p:sldId id="339" r:id="rId27"/>
    <p:sldId id="338" r:id="rId28"/>
    <p:sldId id="337" r:id="rId29"/>
    <p:sldId id="336" r:id="rId30"/>
    <p:sldId id="335" r:id="rId31"/>
    <p:sldId id="334" r:id="rId32"/>
    <p:sldId id="340" r:id="rId33"/>
    <p:sldId id="341" r:id="rId34"/>
    <p:sldId id="295" r:id="rId35"/>
    <p:sldId id="297" r:id="rId36"/>
    <p:sldId id="300" r:id="rId37"/>
    <p:sldId id="304" r:id="rId38"/>
    <p:sldId id="307" r:id="rId39"/>
    <p:sldId id="309" r:id="rId40"/>
    <p:sldId id="311" r:id="rId41"/>
    <p:sldId id="313" r:id="rId42"/>
    <p:sldId id="342" r:id="rId43"/>
    <p:sldId id="312" r:id="rId44"/>
    <p:sldId id="343" r:id="rId45"/>
    <p:sldId id="314" r:id="rId46"/>
    <p:sldId id="344" r:id="rId47"/>
    <p:sldId id="345" r:id="rId48"/>
    <p:sldId id="346" r:id="rId49"/>
    <p:sldId id="315" r:id="rId50"/>
    <p:sldId id="316" r:id="rId51"/>
    <p:sldId id="347" r:id="rId52"/>
    <p:sldId id="317" r:id="rId53"/>
    <p:sldId id="348" r:id="rId54"/>
    <p:sldId id="349" r:id="rId55"/>
    <p:sldId id="318" r:id="rId56"/>
    <p:sldId id="350" r:id="rId57"/>
    <p:sldId id="351" r:id="rId58"/>
    <p:sldId id="319" r:id="rId59"/>
    <p:sldId id="320" r:id="rId60"/>
    <p:sldId id="321" r:id="rId61"/>
    <p:sldId id="322" r:id="rId62"/>
    <p:sldId id="352" r:id="rId63"/>
    <p:sldId id="323" r:id="rId64"/>
    <p:sldId id="324" r:id="rId65"/>
    <p:sldId id="325" r:id="rId66"/>
    <p:sldId id="353" r:id="rId67"/>
    <p:sldId id="327" r:id="rId68"/>
    <p:sldId id="354" r:id="rId69"/>
    <p:sldId id="328" r:id="rId70"/>
    <p:sldId id="355" r:id="rId71"/>
    <p:sldId id="329" r:id="rId72"/>
    <p:sldId id="356" r:id="rId73"/>
    <p:sldId id="330" r:id="rId74"/>
    <p:sldId id="357" r:id="rId75"/>
    <p:sldId id="331" r:id="rId76"/>
    <p:sldId id="365" r:id="rId77"/>
    <p:sldId id="366" r:id="rId78"/>
    <p:sldId id="367" r:id="rId79"/>
    <p:sldId id="368" r:id="rId80"/>
    <p:sldId id="369" r:id="rId81"/>
    <p:sldId id="370" r:id="rId82"/>
    <p:sldId id="371" r:id="rId83"/>
    <p:sldId id="372" r:id="rId84"/>
    <p:sldId id="373" r:id="rId85"/>
    <p:sldId id="374" r:id="rId86"/>
    <p:sldId id="332" r:id="rId87"/>
    <p:sldId id="364" r:id="rId88"/>
    <p:sldId id="358" r:id="rId89"/>
    <p:sldId id="359" r:id="rId90"/>
    <p:sldId id="360" r:id="rId91"/>
    <p:sldId id="361" r:id="rId92"/>
    <p:sldId id="363" r:id="rId93"/>
    <p:sldId id="362" r:id="rId94"/>
    <p:sldId id="260" r:id="rId95"/>
    <p:sldId id="261" r:id="rId96"/>
    <p:sldId id="259" r:id="rId97"/>
    <p:sldId id="262" r:id="rId9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D1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117" d="100"/>
          <a:sy n="117" d="100"/>
        </p:scale>
        <p:origin x="-147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78A843D9-7644-4431-AD5C-893AEC0D7513}" type="datetimeFigureOut">
              <a:rPr lang="tr-TR" smtClean="0"/>
              <a:t>09.05.2017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C9E44E3-09C0-48A5-B723-CECA0EC53124}" type="slidenum">
              <a:rPr lang="tr-TR" smtClean="0"/>
              <a:t>‹#›</a:t>
            </a:fld>
            <a:endParaRPr lang="tr-TR"/>
          </a:p>
        </p:txBody>
      </p:sp>
    </p:spTree>
    <p:extLst>
      <p:ext uri="{BB962C8B-B14F-4D97-AF65-F5344CB8AC3E}">
        <p14:creationId xmlns:p14="http://schemas.microsoft.com/office/powerpoint/2010/main" val="1628765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8A843D9-7644-4431-AD5C-893AEC0D7513}" type="datetimeFigureOut">
              <a:rPr lang="tr-TR" smtClean="0"/>
              <a:t>09.05.2017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C9E44E3-09C0-48A5-B723-CECA0EC53124}" type="slidenum">
              <a:rPr lang="tr-TR" smtClean="0"/>
              <a:t>‹#›</a:t>
            </a:fld>
            <a:endParaRPr lang="tr-TR"/>
          </a:p>
        </p:txBody>
      </p:sp>
    </p:spTree>
    <p:extLst>
      <p:ext uri="{BB962C8B-B14F-4D97-AF65-F5344CB8AC3E}">
        <p14:creationId xmlns:p14="http://schemas.microsoft.com/office/powerpoint/2010/main" val="2677425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8A843D9-7644-4431-AD5C-893AEC0D7513}" type="datetimeFigureOut">
              <a:rPr lang="tr-TR" smtClean="0"/>
              <a:t>09.05.2017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C9E44E3-09C0-48A5-B723-CECA0EC53124}" type="slidenum">
              <a:rPr lang="tr-TR" smtClean="0"/>
              <a:t>‹#›</a:t>
            </a:fld>
            <a:endParaRPr lang="tr-TR"/>
          </a:p>
        </p:txBody>
      </p:sp>
    </p:spTree>
    <p:extLst>
      <p:ext uri="{BB962C8B-B14F-4D97-AF65-F5344CB8AC3E}">
        <p14:creationId xmlns:p14="http://schemas.microsoft.com/office/powerpoint/2010/main" val="428979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8A843D9-7644-4431-AD5C-893AEC0D7513}" type="datetimeFigureOut">
              <a:rPr lang="tr-TR" smtClean="0"/>
              <a:t>09.05.2017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C9E44E3-09C0-48A5-B723-CECA0EC53124}" type="slidenum">
              <a:rPr lang="tr-TR" smtClean="0"/>
              <a:t>‹#›</a:t>
            </a:fld>
            <a:endParaRPr lang="tr-TR"/>
          </a:p>
        </p:txBody>
      </p:sp>
    </p:spTree>
    <p:extLst>
      <p:ext uri="{BB962C8B-B14F-4D97-AF65-F5344CB8AC3E}">
        <p14:creationId xmlns:p14="http://schemas.microsoft.com/office/powerpoint/2010/main" val="1932134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8A843D9-7644-4431-AD5C-893AEC0D7513}" type="datetimeFigureOut">
              <a:rPr lang="tr-TR" smtClean="0"/>
              <a:t>09.05.2017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C9E44E3-09C0-48A5-B723-CECA0EC53124}" type="slidenum">
              <a:rPr lang="tr-TR" smtClean="0"/>
              <a:t>‹#›</a:t>
            </a:fld>
            <a:endParaRPr lang="tr-TR"/>
          </a:p>
        </p:txBody>
      </p:sp>
    </p:spTree>
    <p:extLst>
      <p:ext uri="{BB962C8B-B14F-4D97-AF65-F5344CB8AC3E}">
        <p14:creationId xmlns:p14="http://schemas.microsoft.com/office/powerpoint/2010/main" val="363828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78A843D9-7644-4431-AD5C-893AEC0D7513}" type="datetimeFigureOut">
              <a:rPr lang="tr-TR" smtClean="0"/>
              <a:t>09.05.2017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C9E44E3-09C0-48A5-B723-CECA0EC53124}" type="slidenum">
              <a:rPr lang="tr-TR" smtClean="0"/>
              <a:t>‹#›</a:t>
            </a:fld>
            <a:endParaRPr lang="tr-TR"/>
          </a:p>
        </p:txBody>
      </p:sp>
    </p:spTree>
    <p:extLst>
      <p:ext uri="{BB962C8B-B14F-4D97-AF65-F5344CB8AC3E}">
        <p14:creationId xmlns:p14="http://schemas.microsoft.com/office/powerpoint/2010/main" val="5745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8A843D9-7644-4431-AD5C-893AEC0D7513}" type="datetimeFigureOut">
              <a:rPr lang="tr-TR" smtClean="0"/>
              <a:t>09.05.2017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C9E44E3-09C0-48A5-B723-CECA0EC53124}" type="slidenum">
              <a:rPr lang="tr-TR" smtClean="0"/>
              <a:t>‹#›</a:t>
            </a:fld>
            <a:endParaRPr lang="tr-TR"/>
          </a:p>
        </p:txBody>
      </p:sp>
    </p:spTree>
    <p:extLst>
      <p:ext uri="{BB962C8B-B14F-4D97-AF65-F5344CB8AC3E}">
        <p14:creationId xmlns:p14="http://schemas.microsoft.com/office/powerpoint/2010/main" val="3486260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8A843D9-7644-4431-AD5C-893AEC0D7513}" type="datetimeFigureOut">
              <a:rPr lang="tr-TR" smtClean="0"/>
              <a:t>09.05.2017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C9E44E3-09C0-48A5-B723-CECA0EC53124}" type="slidenum">
              <a:rPr lang="tr-TR" smtClean="0"/>
              <a:t>‹#›</a:t>
            </a:fld>
            <a:endParaRPr lang="tr-TR"/>
          </a:p>
        </p:txBody>
      </p:sp>
    </p:spTree>
    <p:extLst>
      <p:ext uri="{BB962C8B-B14F-4D97-AF65-F5344CB8AC3E}">
        <p14:creationId xmlns:p14="http://schemas.microsoft.com/office/powerpoint/2010/main" val="172339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A843D9-7644-4431-AD5C-893AEC0D7513}" type="datetimeFigureOut">
              <a:rPr lang="tr-TR" smtClean="0"/>
              <a:t>09.05.2017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C9E44E3-09C0-48A5-B723-CECA0EC53124}" type="slidenum">
              <a:rPr lang="tr-TR" smtClean="0"/>
              <a:t>‹#›</a:t>
            </a:fld>
            <a:endParaRPr lang="tr-TR"/>
          </a:p>
        </p:txBody>
      </p:sp>
    </p:spTree>
    <p:extLst>
      <p:ext uri="{BB962C8B-B14F-4D97-AF65-F5344CB8AC3E}">
        <p14:creationId xmlns:p14="http://schemas.microsoft.com/office/powerpoint/2010/main" val="246262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8A843D9-7644-4431-AD5C-893AEC0D7513}" type="datetimeFigureOut">
              <a:rPr lang="tr-TR" smtClean="0"/>
              <a:t>09.05.2017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C9E44E3-09C0-48A5-B723-CECA0EC53124}" type="slidenum">
              <a:rPr lang="tr-TR" smtClean="0"/>
              <a:t>‹#›</a:t>
            </a:fld>
            <a:endParaRPr lang="tr-TR"/>
          </a:p>
        </p:txBody>
      </p:sp>
    </p:spTree>
    <p:extLst>
      <p:ext uri="{BB962C8B-B14F-4D97-AF65-F5344CB8AC3E}">
        <p14:creationId xmlns:p14="http://schemas.microsoft.com/office/powerpoint/2010/main" val="2121849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8A843D9-7644-4431-AD5C-893AEC0D7513}" type="datetimeFigureOut">
              <a:rPr lang="tr-TR" smtClean="0"/>
              <a:t>09.05.2017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C9E44E3-09C0-48A5-B723-CECA0EC53124}" type="slidenum">
              <a:rPr lang="tr-TR" smtClean="0"/>
              <a:t>‹#›</a:t>
            </a:fld>
            <a:endParaRPr lang="tr-TR"/>
          </a:p>
        </p:txBody>
      </p:sp>
    </p:spTree>
    <p:extLst>
      <p:ext uri="{BB962C8B-B14F-4D97-AF65-F5344CB8AC3E}">
        <p14:creationId xmlns:p14="http://schemas.microsoft.com/office/powerpoint/2010/main" val="2018980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A843D9-7644-4431-AD5C-893AEC0D7513}" type="datetimeFigureOut">
              <a:rPr lang="tr-TR" smtClean="0"/>
              <a:t>09.05.2017</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E44E3-09C0-48A5-B723-CECA0EC53124}" type="slidenum">
              <a:rPr lang="tr-TR" smtClean="0"/>
              <a:t>‹#›</a:t>
            </a:fld>
            <a:endParaRPr lang="tr-TR"/>
          </a:p>
        </p:txBody>
      </p:sp>
    </p:spTree>
    <p:extLst>
      <p:ext uri="{BB962C8B-B14F-4D97-AF65-F5344CB8AC3E}">
        <p14:creationId xmlns:p14="http://schemas.microsoft.com/office/powerpoint/2010/main" val="2543248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hyperlink" Target="http://www.yuzlesme.tv/"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Yüzleşme LOGO.jpg"/>
          <p:cNvPicPr>
            <a:picLocks noChangeAspect="1"/>
          </p:cNvPicPr>
          <p:nvPr/>
        </p:nvPicPr>
        <p:blipFill>
          <a:blip r:embed="rId2" cstate="print"/>
          <a:stretch>
            <a:fillRect/>
          </a:stretch>
        </p:blipFill>
        <p:spPr>
          <a:xfrm>
            <a:off x="1549636" y="950732"/>
            <a:ext cx="6044729" cy="4956537"/>
          </a:xfrm>
          <a:prstGeom prst="rect">
            <a:avLst/>
          </a:prstGeom>
        </p:spPr>
      </p:pic>
    </p:spTree>
    <p:extLst>
      <p:ext uri="{BB962C8B-B14F-4D97-AF65-F5344CB8AC3E}">
        <p14:creationId xmlns:p14="http://schemas.microsoft.com/office/powerpoint/2010/main" val="1796658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87791" y="198510"/>
            <a:ext cx="6339150" cy="646331"/>
          </a:xfrm>
          <a:prstGeom prst="rect">
            <a:avLst/>
          </a:prstGeom>
          <a:noFill/>
        </p:spPr>
        <p:txBody>
          <a:bodyPr wrap="square" rtlCol="0">
            <a:spAutoFit/>
          </a:bodyPr>
          <a:lstStyle/>
          <a:p>
            <a:r>
              <a:rPr lang="tr-TR" sz="3600" dirty="0">
                <a:solidFill>
                  <a:srgbClr val="C00000"/>
                </a:solidFill>
              </a:rPr>
              <a:t>İletişimi </a:t>
            </a:r>
            <a:r>
              <a:rPr lang="tr-TR" sz="3600" dirty="0" smtClean="0">
                <a:solidFill>
                  <a:srgbClr val="C00000"/>
                </a:solidFill>
              </a:rPr>
              <a:t>“</a:t>
            </a:r>
            <a:r>
              <a:rPr lang="tr-TR" sz="3600" dirty="0">
                <a:solidFill>
                  <a:srgbClr val="C00000"/>
                </a:solidFill>
              </a:rPr>
              <a:t>ne” </a:t>
            </a:r>
            <a:r>
              <a:rPr lang="tr-TR" sz="3600" dirty="0" smtClean="0">
                <a:solidFill>
                  <a:srgbClr val="C00000"/>
                </a:solidFill>
              </a:rPr>
              <a:t>ile </a:t>
            </a:r>
            <a:r>
              <a:rPr lang="tr-TR" sz="3600" dirty="0">
                <a:solidFill>
                  <a:srgbClr val="C00000"/>
                </a:solidFill>
              </a:rPr>
              <a:t>sağlarız</a:t>
            </a:r>
            <a:r>
              <a:rPr lang="tr-TR" sz="3600" dirty="0" smtClean="0">
                <a:solidFill>
                  <a:srgbClr val="C00000"/>
                </a:solidFill>
              </a:rPr>
              <a:t>?</a:t>
            </a:r>
            <a:endParaRPr lang="tr-TR" sz="3600" dirty="0">
              <a:solidFill>
                <a:srgbClr val="C00000"/>
              </a:solidFill>
            </a:endParaRPr>
          </a:p>
        </p:txBody>
      </p:sp>
      <p:sp>
        <p:nvSpPr>
          <p:cNvPr id="5" name="3 Metin kutusu"/>
          <p:cNvSpPr txBox="1"/>
          <p:nvPr/>
        </p:nvSpPr>
        <p:spPr>
          <a:xfrm>
            <a:off x="787791" y="2228672"/>
            <a:ext cx="7568418" cy="2400657"/>
          </a:xfrm>
          <a:prstGeom prst="rect">
            <a:avLst/>
          </a:prstGeom>
          <a:noFill/>
        </p:spPr>
        <p:txBody>
          <a:bodyPr wrap="square" rtlCol="0">
            <a:spAutoFit/>
          </a:bodyPr>
          <a:lstStyle/>
          <a:p>
            <a:pPr algn="ctr"/>
            <a:r>
              <a:rPr lang="tr-TR" sz="5000" dirty="0">
                <a:solidFill>
                  <a:srgbClr val="002060"/>
                </a:solidFill>
              </a:rPr>
              <a:t>Konuşmalarımızla </a:t>
            </a:r>
            <a:endParaRPr lang="tr-TR" sz="5000" dirty="0" smtClean="0">
              <a:solidFill>
                <a:srgbClr val="002060"/>
              </a:solidFill>
            </a:endParaRPr>
          </a:p>
          <a:p>
            <a:pPr algn="ctr"/>
            <a:r>
              <a:rPr lang="tr-TR" sz="5000" dirty="0" smtClean="0">
                <a:solidFill>
                  <a:srgbClr val="002060"/>
                </a:solidFill>
              </a:rPr>
              <a:t>ve </a:t>
            </a:r>
          </a:p>
          <a:p>
            <a:pPr algn="ctr"/>
            <a:r>
              <a:rPr lang="tr-TR" sz="5000" dirty="0" smtClean="0">
                <a:solidFill>
                  <a:srgbClr val="002060"/>
                </a:solidFill>
              </a:rPr>
              <a:t>beden </a:t>
            </a:r>
            <a:r>
              <a:rPr lang="tr-TR" sz="5000" dirty="0">
                <a:solidFill>
                  <a:srgbClr val="002060"/>
                </a:solidFill>
              </a:rPr>
              <a:t>dilimizle</a:t>
            </a:r>
          </a:p>
        </p:txBody>
      </p:sp>
    </p:spTree>
    <p:extLst>
      <p:ext uri="{BB962C8B-B14F-4D97-AF65-F5344CB8AC3E}">
        <p14:creationId xmlns:p14="http://schemas.microsoft.com/office/powerpoint/2010/main" val="176954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074510"/>
            <a:ext cx="7568418" cy="4708981"/>
          </a:xfrm>
          <a:prstGeom prst="rect">
            <a:avLst/>
          </a:prstGeom>
          <a:noFill/>
        </p:spPr>
        <p:txBody>
          <a:bodyPr wrap="square" rtlCol="0">
            <a:spAutoFit/>
          </a:bodyPr>
          <a:lstStyle/>
          <a:p>
            <a:pPr algn="ctr"/>
            <a:r>
              <a:rPr lang="tr-TR" sz="5000" dirty="0">
                <a:solidFill>
                  <a:srgbClr val="002060"/>
                </a:solidFill>
              </a:rPr>
              <a:t>İş yerinde motivasyon ve anlaşma sorunlarının altında yatan ana nedenlerden birisi kişilerarası iletişimde yaptığımız tipik yanlışlıklardır. </a:t>
            </a:r>
          </a:p>
        </p:txBody>
      </p:sp>
      <p:sp>
        <p:nvSpPr>
          <p:cNvPr id="3" name="Metin kutusu 2"/>
          <p:cNvSpPr txBox="1"/>
          <p:nvPr/>
        </p:nvSpPr>
        <p:spPr>
          <a:xfrm>
            <a:off x="787791" y="198510"/>
            <a:ext cx="3609397" cy="630942"/>
          </a:xfrm>
          <a:prstGeom prst="rect">
            <a:avLst/>
          </a:prstGeom>
          <a:noFill/>
        </p:spPr>
        <p:txBody>
          <a:bodyPr wrap="square" rtlCol="0">
            <a:spAutoFit/>
          </a:bodyPr>
          <a:lstStyle/>
          <a:p>
            <a:r>
              <a:rPr lang="tr-TR" sz="3500" dirty="0" smtClean="0">
                <a:solidFill>
                  <a:srgbClr val="C00000"/>
                </a:solidFill>
              </a:rPr>
              <a:t>İletişim</a:t>
            </a:r>
            <a:endParaRPr lang="tr-TR" sz="3500" dirty="0">
              <a:solidFill>
                <a:srgbClr val="C00000"/>
              </a:solidFill>
            </a:endParaRPr>
          </a:p>
        </p:txBody>
      </p:sp>
    </p:spTree>
    <p:extLst>
      <p:ext uri="{BB962C8B-B14F-4D97-AF65-F5344CB8AC3E}">
        <p14:creationId xmlns:p14="http://schemas.microsoft.com/office/powerpoint/2010/main" val="3906053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459230"/>
            <a:ext cx="7568418" cy="3939540"/>
          </a:xfrm>
          <a:prstGeom prst="rect">
            <a:avLst/>
          </a:prstGeom>
          <a:noFill/>
        </p:spPr>
        <p:txBody>
          <a:bodyPr wrap="square" rtlCol="0">
            <a:spAutoFit/>
          </a:bodyPr>
          <a:lstStyle/>
          <a:p>
            <a:pPr algn="ctr"/>
            <a:r>
              <a:rPr lang="tr-TR" sz="5000" dirty="0">
                <a:solidFill>
                  <a:srgbClr val="002060"/>
                </a:solidFill>
              </a:rPr>
              <a:t>Bu nedenle </a:t>
            </a:r>
          </a:p>
          <a:p>
            <a:pPr algn="ctr"/>
            <a:r>
              <a:rPr lang="tr-TR" sz="5000" dirty="0">
                <a:solidFill>
                  <a:srgbClr val="002060"/>
                </a:solidFill>
              </a:rPr>
              <a:t>sağlıklı </a:t>
            </a:r>
            <a:r>
              <a:rPr lang="tr-TR" sz="5000" dirty="0" smtClean="0">
                <a:solidFill>
                  <a:srgbClr val="002060"/>
                </a:solidFill>
              </a:rPr>
              <a:t>iletişim,</a:t>
            </a:r>
          </a:p>
          <a:p>
            <a:pPr algn="ctr"/>
            <a:r>
              <a:rPr lang="tr-TR" sz="5000" dirty="0" smtClean="0">
                <a:solidFill>
                  <a:srgbClr val="002060"/>
                </a:solidFill>
              </a:rPr>
              <a:t>aslında </a:t>
            </a:r>
            <a:r>
              <a:rPr lang="tr-TR" sz="5000" dirty="0">
                <a:solidFill>
                  <a:srgbClr val="002060"/>
                </a:solidFill>
              </a:rPr>
              <a:t>insanın </a:t>
            </a:r>
          </a:p>
          <a:p>
            <a:pPr algn="ctr"/>
            <a:r>
              <a:rPr lang="tr-TR" sz="5000" dirty="0">
                <a:solidFill>
                  <a:srgbClr val="002060"/>
                </a:solidFill>
              </a:rPr>
              <a:t>“</a:t>
            </a:r>
            <a:r>
              <a:rPr lang="tr-TR" sz="5000" u="sng" dirty="0">
                <a:solidFill>
                  <a:srgbClr val="C00000"/>
                </a:solidFill>
              </a:rPr>
              <a:t>aklını iyi kullanma</a:t>
            </a:r>
            <a:r>
              <a:rPr lang="tr-TR" sz="5000" dirty="0">
                <a:solidFill>
                  <a:srgbClr val="002060"/>
                </a:solidFill>
              </a:rPr>
              <a:t>”</a:t>
            </a:r>
            <a:r>
              <a:rPr lang="tr-TR" sz="5000" u="sng" dirty="0">
                <a:solidFill>
                  <a:srgbClr val="002060"/>
                </a:solidFill>
              </a:rPr>
              <a:t> </a:t>
            </a:r>
            <a:r>
              <a:rPr lang="tr-TR" sz="5000" dirty="0">
                <a:solidFill>
                  <a:srgbClr val="002060"/>
                </a:solidFill>
              </a:rPr>
              <a:t>sanatıdır.</a:t>
            </a:r>
          </a:p>
        </p:txBody>
      </p:sp>
      <p:sp>
        <p:nvSpPr>
          <p:cNvPr id="3" name="Metin kutusu 2"/>
          <p:cNvSpPr txBox="1"/>
          <p:nvPr/>
        </p:nvSpPr>
        <p:spPr>
          <a:xfrm>
            <a:off x="787791" y="198510"/>
            <a:ext cx="3609397" cy="630942"/>
          </a:xfrm>
          <a:prstGeom prst="rect">
            <a:avLst/>
          </a:prstGeom>
          <a:noFill/>
        </p:spPr>
        <p:txBody>
          <a:bodyPr wrap="square" rtlCol="0">
            <a:spAutoFit/>
          </a:bodyPr>
          <a:lstStyle/>
          <a:p>
            <a:r>
              <a:rPr lang="tr-TR" sz="3500" dirty="0" smtClean="0">
                <a:solidFill>
                  <a:srgbClr val="C00000"/>
                </a:solidFill>
              </a:rPr>
              <a:t>Sağlıklı iletişim</a:t>
            </a:r>
            <a:endParaRPr lang="tr-TR" sz="3500" dirty="0">
              <a:solidFill>
                <a:srgbClr val="C00000"/>
              </a:solidFill>
            </a:endParaRPr>
          </a:p>
        </p:txBody>
      </p:sp>
    </p:spTree>
    <p:extLst>
      <p:ext uri="{BB962C8B-B14F-4D97-AF65-F5344CB8AC3E}">
        <p14:creationId xmlns:p14="http://schemas.microsoft.com/office/powerpoint/2010/main" val="1132890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166843"/>
            <a:ext cx="7568418" cy="4524315"/>
          </a:xfrm>
          <a:prstGeom prst="rect">
            <a:avLst/>
          </a:prstGeom>
          <a:noFill/>
        </p:spPr>
        <p:txBody>
          <a:bodyPr wrap="square" rtlCol="0">
            <a:spAutoFit/>
          </a:bodyPr>
          <a:lstStyle/>
          <a:p>
            <a:pPr algn="ctr"/>
            <a:r>
              <a:rPr lang="tr-TR" sz="4800" dirty="0">
                <a:solidFill>
                  <a:srgbClr val="002060"/>
                </a:solidFill>
              </a:rPr>
              <a:t>Düşünce ve fikirlerimizi sözcüklerle ifade ederiz. Düşünce ve kelime arasında o kadar yakın bir bağ vardır ki birindeki hata / eksiklik diğerinde kendisini belli </a:t>
            </a:r>
            <a:r>
              <a:rPr lang="tr-TR" sz="4800" dirty="0" smtClean="0">
                <a:solidFill>
                  <a:srgbClr val="002060"/>
                </a:solidFill>
              </a:rPr>
              <a:t>eder.</a:t>
            </a:r>
            <a:endParaRPr lang="tr-TR" sz="4800" dirty="0">
              <a:solidFill>
                <a:srgbClr val="002060"/>
              </a:solidFill>
            </a:endParaRPr>
          </a:p>
        </p:txBody>
      </p:sp>
      <p:sp>
        <p:nvSpPr>
          <p:cNvPr id="3" name="Metin kutusu 2"/>
          <p:cNvSpPr txBox="1"/>
          <p:nvPr/>
        </p:nvSpPr>
        <p:spPr>
          <a:xfrm>
            <a:off x="787791" y="198510"/>
            <a:ext cx="3609397" cy="630942"/>
          </a:xfrm>
          <a:prstGeom prst="rect">
            <a:avLst/>
          </a:prstGeom>
          <a:noFill/>
        </p:spPr>
        <p:txBody>
          <a:bodyPr wrap="square" rtlCol="0">
            <a:spAutoFit/>
          </a:bodyPr>
          <a:lstStyle/>
          <a:p>
            <a:r>
              <a:rPr lang="tr-TR" sz="3500" dirty="0" smtClean="0">
                <a:solidFill>
                  <a:srgbClr val="C00000"/>
                </a:solidFill>
              </a:rPr>
              <a:t>İletişim</a:t>
            </a:r>
            <a:endParaRPr lang="tr-TR" sz="3500" dirty="0">
              <a:solidFill>
                <a:srgbClr val="C00000"/>
              </a:solidFill>
            </a:endParaRPr>
          </a:p>
        </p:txBody>
      </p:sp>
    </p:spTree>
    <p:extLst>
      <p:ext uri="{BB962C8B-B14F-4D97-AF65-F5344CB8AC3E}">
        <p14:creationId xmlns:p14="http://schemas.microsoft.com/office/powerpoint/2010/main" val="206472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905232"/>
            <a:ext cx="7568418" cy="5047536"/>
          </a:xfrm>
          <a:prstGeom prst="rect">
            <a:avLst/>
          </a:prstGeom>
          <a:noFill/>
        </p:spPr>
        <p:txBody>
          <a:bodyPr wrap="square" rtlCol="0">
            <a:spAutoFit/>
          </a:bodyPr>
          <a:lstStyle/>
          <a:p>
            <a:pPr algn="ctr"/>
            <a:r>
              <a:rPr lang="tr-TR" sz="4600" dirty="0">
                <a:solidFill>
                  <a:srgbClr val="002060"/>
                </a:solidFill>
              </a:rPr>
              <a:t>Demek ki günlük hayatta pek çok kişinin sözleriyle davranışları birbirine uymaz! Günlük konuşmalar insanın </a:t>
            </a:r>
          </a:p>
          <a:p>
            <a:pPr algn="ctr"/>
            <a:r>
              <a:rPr lang="tr-TR" sz="4600" dirty="0">
                <a:solidFill>
                  <a:srgbClr val="002060"/>
                </a:solidFill>
              </a:rPr>
              <a:t>duygusal / kurgusal alanıyla dolu olduğu için bir süre sonra kelimeler güvensizleşir.</a:t>
            </a:r>
          </a:p>
        </p:txBody>
      </p:sp>
      <p:sp>
        <p:nvSpPr>
          <p:cNvPr id="3" name="Metin kutusu 2"/>
          <p:cNvSpPr txBox="1"/>
          <p:nvPr/>
        </p:nvSpPr>
        <p:spPr>
          <a:xfrm>
            <a:off x="787791" y="198510"/>
            <a:ext cx="3609397" cy="630942"/>
          </a:xfrm>
          <a:prstGeom prst="rect">
            <a:avLst/>
          </a:prstGeom>
          <a:noFill/>
        </p:spPr>
        <p:txBody>
          <a:bodyPr wrap="square" rtlCol="0">
            <a:spAutoFit/>
          </a:bodyPr>
          <a:lstStyle/>
          <a:p>
            <a:r>
              <a:rPr lang="tr-TR" sz="3500" dirty="0" smtClean="0">
                <a:solidFill>
                  <a:srgbClr val="C00000"/>
                </a:solidFill>
              </a:rPr>
              <a:t>İletişim</a:t>
            </a:r>
            <a:endParaRPr lang="tr-TR" sz="3500" dirty="0">
              <a:solidFill>
                <a:srgbClr val="C00000"/>
              </a:solidFill>
            </a:endParaRPr>
          </a:p>
        </p:txBody>
      </p:sp>
    </p:spTree>
    <p:extLst>
      <p:ext uri="{BB962C8B-B14F-4D97-AF65-F5344CB8AC3E}">
        <p14:creationId xmlns:p14="http://schemas.microsoft.com/office/powerpoint/2010/main" val="2533907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843951"/>
            <a:ext cx="7568418" cy="3170099"/>
          </a:xfrm>
          <a:prstGeom prst="rect">
            <a:avLst/>
          </a:prstGeom>
          <a:noFill/>
        </p:spPr>
        <p:txBody>
          <a:bodyPr wrap="square" rtlCol="0">
            <a:spAutoFit/>
          </a:bodyPr>
          <a:lstStyle/>
          <a:p>
            <a:pPr algn="ctr"/>
            <a:r>
              <a:rPr lang="tr-TR" sz="5000" dirty="0">
                <a:solidFill>
                  <a:srgbClr val="002060"/>
                </a:solidFill>
              </a:rPr>
              <a:t>Böylece kişiler arası iletişim bozulur, günlük işlerimizi yapmamızı sağlayan motivasyon bozulur.</a:t>
            </a:r>
          </a:p>
        </p:txBody>
      </p:sp>
      <p:sp>
        <p:nvSpPr>
          <p:cNvPr id="3" name="Metin kutusu 2"/>
          <p:cNvSpPr txBox="1"/>
          <p:nvPr/>
        </p:nvSpPr>
        <p:spPr>
          <a:xfrm>
            <a:off x="787791" y="198510"/>
            <a:ext cx="3609397" cy="630942"/>
          </a:xfrm>
          <a:prstGeom prst="rect">
            <a:avLst/>
          </a:prstGeom>
          <a:noFill/>
        </p:spPr>
        <p:txBody>
          <a:bodyPr wrap="square" rtlCol="0">
            <a:spAutoFit/>
          </a:bodyPr>
          <a:lstStyle/>
          <a:p>
            <a:r>
              <a:rPr lang="tr-TR" sz="3500" dirty="0" smtClean="0">
                <a:solidFill>
                  <a:srgbClr val="C00000"/>
                </a:solidFill>
              </a:rPr>
              <a:t>İletişim</a:t>
            </a:r>
          </a:p>
        </p:txBody>
      </p:sp>
    </p:spTree>
    <p:extLst>
      <p:ext uri="{BB962C8B-B14F-4D97-AF65-F5344CB8AC3E}">
        <p14:creationId xmlns:p14="http://schemas.microsoft.com/office/powerpoint/2010/main" val="352842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174537"/>
            <a:ext cx="7568418" cy="4508927"/>
          </a:xfrm>
          <a:prstGeom prst="rect">
            <a:avLst/>
          </a:prstGeom>
          <a:noFill/>
        </p:spPr>
        <p:txBody>
          <a:bodyPr wrap="square" rtlCol="0">
            <a:spAutoFit/>
          </a:bodyPr>
          <a:lstStyle/>
          <a:p>
            <a:pPr marL="514350" lvl="0" indent="-514350">
              <a:buFont typeface="+mj-lt"/>
              <a:buAutoNum type="arabicPeriod"/>
            </a:pPr>
            <a:r>
              <a:rPr lang="tr-TR" sz="4100" dirty="0" smtClean="0">
                <a:solidFill>
                  <a:srgbClr val="002060"/>
                </a:solidFill>
              </a:rPr>
              <a:t>Kişinin </a:t>
            </a:r>
            <a:r>
              <a:rPr lang="tr-TR" sz="4100" dirty="0">
                <a:solidFill>
                  <a:srgbClr val="002060"/>
                </a:solidFill>
              </a:rPr>
              <a:t>kendi kendisiyle iletişimi</a:t>
            </a:r>
            <a:r>
              <a:rPr lang="tr-TR" sz="4100" dirty="0" smtClean="0">
                <a:solidFill>
                  <a:srgbClr val="002060"/>
                </a:solidFill>
              </a:rPr>
              <a:t>,</a:t>
            </a:r>
          </a:p>
          <a:p>
            <a:pPr marL="514350" lvl="0" indent="-514350">
              <a:buFont typeface="+mj-lt"/>
              <a:buAutoNum type="arabicPeriod"/>
            </a:pPr>
            <a:endParaRPr lang="tr-TR" sz="4100" dirty="0">
              <a:solidFill>
                <a:srgbClr val="002060"/>
              </a:solidFill>
            </a:endParaRPr>
          </a:p>
          <a:p>
            <a:pPr marL="514350" lvl="0" indent="-514350">
              <a:buFont typeface="+mj-lt"/>
              <a:buAutoNum type="arabicPeriod"/>
            </a:pPr>
            <a:r>
              <a:rPr lang="tr-TR" sz="4100" dirty="0">
                <a:solidFill>
                  <a:srgbClr val="002060"/>
                </a:solidFill>
              </a:rPr>
              <a:t>Kişinin başka kişilerle iletişimi,</a:t>
            </a:r>
          </a:p>
          <a:p>
            <a:pPr marL="514350" lvl="0" indent="-514350">
              <a:buFont typeface="+mj-lt"/>
              <a:buAutoNum type="arabicPeriod"/>
            </a:pPr>
            <a:endParaRPr lang="tr-TR" sz="4100" dirty="0" smtClean="0">
              <a:solidFill>
                <a:srgbClr val="002060"/>
              </a:solidFill>
            </a:endParaRPr>
          </a:p>
          <a:p>
            <a:pPr marL="514350" lvl="0" indent="-514350">
              <a:buFont typeface="+mj-lt"/>
              <a:buAutoNum type="arabicPeriod"/>
            </a:pPr>
            <a:r>
              <a:rPr lang="tr-TR" sz="4100" dirty="0" smtClean="0">
                <a:solidFill>
                  <a:srgbClr val="002060"/>
                </a:solidFill>
              </a:rPr>
              <a:t>İşyeri </a:t>
            </a:r>
            <a:r>
              <a:rPr lang="tr-TR" sz="4100" dirty="0">
                <a:solidFill>
                  <a:srgbClr val="002060"/>
                </a:solidFill>
              </a:rPr>
              <a:t>(Örgüt) iletişimi,</a:t>
            </a:r>
          </a:p>
          <a:p>
            <a:pPr marL="514350" lvl="0" indent="-514350">
              <a:buFont typeface="+mj-lt"/>
              <a:buAutoNum type="arabicPeriod"/>
            </a:pPr>
            <a:endParaRPr lang="tr-TR" sz="4100" dirty="0" smtClean="0">
              <a:solidFill>
                <a:srgbClr val="002060"/>
              </a:solidFill>
            </a:endParaRPr>
          </a:p>
          <a:p>
            <a:pPr marL="514350" lvl="0" indent="-514350">
              <a:buFont typeface="+mj-lt"/>
              <a:buAutoNum type="arabicPeriod"/>
            </a:pPr>
            <a:r>
              <a:rPr lang="tr-TR" sz="4100" dirty="0" smtClean="0">
                <a:solidFill>
                  <a:srgbClr val="002060"/>
                </a:solidFill>
              </a:rPr>
              <a:t>Kitle </a:t>
            </a:r>
            <a:r>
              <a:rPr lang="tr-TR" sz="4100" dirty="0">
                <a:solidFill>
                  <a:srgbClr val="002060"/>
                </a:solidFill>
              </a:rPr>
              <a:t>iletişimi.</a:t>
            </a:r>
          </a:p>
        </p:txBody>
      </p:sp>
      <p:sp>
        <p:nvSpPr>
          <p:cNvPr id="3" name="Metin kutusu 2"/>
          <p:cNvSpPr txBox="1"/>
          <p:nvPr/>
        </p:nvSpPr>
        <p:spPr>
          <a:xfrm>
            <a:off x="787791" y="198510"/>
            <a:ext cx="3609397" cy="630942"/>
          </a:xfrm>
          <a:prstGeom prst="rect">
            <a:avLst/>
          </a:prstGeom>
          <a:noFill/>
        </p:spPr>
        <p:txBody>
          <a:bodyPr wrap="square" rtlCol="0">
            <a:spAutoFit/>
          </a:bodyPr>
          <a:lstStyle/>
          <a:p>
            <a:r>
              <a:rPr lang="tr-TR" sz="3500" dirty="0" smtClean="0">
                <a:solidFill>
                  <a:srgbClr val="C00000"/>
                </a:solidFill>
              </a:rPr>
              <a:t>İletişim türleri</a:t>
            </a:r>
            <a:endParaRPr lang="tr-TR" sz="3500" dirty="0">
              <a:solidFill>
                <a:srgbClr val="C00000"/>
              </a:solidFill>
            </a:endParaRPr>
          </a:p>
        </p:txBody>
      </p:sp>
    </p:spTree>
    <p:extLst>
      <p:ext uri="{BB962C8B-B14F-4D97-AF65-F5344CB8AC3E}">
        <p14:creationId xmlns:p14="http://schemas.microsoft.com/office/powerpoint/2010/main" val="1920329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122326"/>
            <a:ext cx="7568418" cy="5016758"/>
          </a:xfrm>
          <a:prstGeom prst="rect">
            <a:avLst/>
          </a:prstGeom>
          <a:noFill/>
        </p:spPr>
        <p:txBody>
          <a:bodyPr wrap="square" rtlCol="0">
            <a:spAutoFit/>
          </a:bodyPr>
          <a:lstStyle/>
          <a:p>
            <a:r>
              <a:rPr lang="tr-TR" sz="3200" dirty="0">
                <a:solidFill>
                  <a:srgbClr val="C00000"/>
                </a:solidFill>
              </a:rPr>
              <a:t>1- Kişinin kendi kendisiyle iletişimi: </a:t>
            </a:r>
          </a:p>
          <a:p>
            <a:r>
              <a:rPr lang="tr-TR" sz="3200" dirty="0">
                <a:solidFill>
                  <a:srgbClr val="002060"/>
                </a:solidFill>
              </a:rPr>
              <a:t>Kişinin düşünmesini, duygulanmasını, kişisel ihtiyaçlarının farkına varmasını ..vs kendisine sorular sorarak, kendi yaşam felsefesini üretebilmesi sürecidir.</a:t>
            </a:r>
          </a:p>
          <a:p>
            <a:r>
              <a:rPr lang="tr-TR" sz="3200" dirty="0">
                <a:solidFill>
                  <a:srgbClr val="002060"/>
                </a:solidFill>
              </a:rPr>
              <a:t> </a:t>
            </a:r>
          </a:p>
          <a:p>
            <a:r>
              <a:rPr lang="tr-TR" sz="3200" dirty="0">
                <a:solidFill>
                  <a:srgbClr val="002060"/>
                </a:solidFill>
              </a:rPr>
              <a:t>Her türlü iletişim, kişinin kendisiyle kurduğu iletişimle başlar. Kendi iç dünyasında sorunları varsa, çevreyle de sağlıklı ilişki kuramaz</a:t>
            </a:r>
            <a:r>
              <a:rPr lang="tr-TR" sz="3200" dirty="0" smtClean="0">
                <a:solidFill>
                  <a:srgbClr val="002060"/>
                </a:solidFill>
              </a:rPr>
              <a:t>.</a:t>
            </a:r>
            <a:endParaRPr lang="tr-TR" sz="3200" dirty="0">
              <a:solidFill>
                <a:srgbClr val="002060"/>
              </a:solidFill>
            </a:endParaRPr>
          </a:p>
        </p:txBody>
      </p:sp>
      <p:sp>
        <p:nvSpPr>
          <p:cNvPr id="3" name="Metin kutusu 2"/>
          <p:cNvSpPr txBox="1"/>
          <p:nvPr/>
        </p:nvSpPr>
        <p:spPr>
          <a:xfrm>
            <a:off x="787791" y="198510"/>
            <a:ext cx="3609397" cy="630942"/>
          </a:xfrm>
          <a:prstGeom prst="rect">
            <a:avLst/>
          </a:prstGeom>
          <a:noFill/>
        </p:spPr>
        <p:txBody>
          <a:bodyPr wrap="square" rtlCol="0">
            <a:spAutoFit/>
          </a:bodyPr>
          <a:lstStyle/>
          <a:p>
            <a:r>
              <a:rPr lang="tr-TR" sz="3500" dirty="0" smtClean="0">
                <a:solidFill>
                  <a:srgbClr val="C00000"/>
                </a:solidFill>
              </a:rPr>
              <a:t>İletişim türleri</a:t>
            </a:r>
            <a:endParaRPr lang="tr-TR" sz="3500" dirty="0">
              <a:solidFill>
                <a:srgbClr val="C00000"/>
              </a:solidFill>
            </a:endParaRPr>
          </a:p>
        </p:txBody>
      </p:sp>
    </p:spTree>
    <p:extLst>
      <p:ext uri="{BB962C8B-B14F-4D97-AF65-F5344CB8AC3E}">
        <p14:creationId xmlns:p14="http://schemas.microsoft.com/office/powerpoint/2010/main" val="2225773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189561"/>
            <a:ext cx="7568418" cy="5016758"/>
          </a:xfrm>
          <a:prstGeom prst="rect">
            <a:avLst/>
          </a:prstGeom>
          <a:noFill/>
        </p:spPr>
        <p:txBody>
          <a:bodyPr wrap="square" rtlCol="0">
            <a:spAutoFit/>
          </a:bodyPr>
          <a:lstStyle/>
          <a:p>
            <a:r>
              <a:rPr lang="tr-TR" sz="3200" dirty="0">
                <a:solidFill>
                  <a:srgbClr val="002060"/>
                </a:solidFill>
              </a:rPr>
              <a:t>Kendi kendisiyle iletişimde İki türlü çatışma olabilir:</a:t>
            </a:r>
          </a:p>
          <a:p>
            <a:r>
              <a:rPr lang="tr-TR" sz="3200" dirty="0">
                <a:solidFill>
                  <a:srgbClr val="002060"/>
                </a:solidFill>
              </a:rPr>
              <a:t> </a:t>
            </a:r>
          </a:p>
          <a:p>
            <a:pPr marL="514350" lvl="0" indent="-514350">
              <a:buFont typeface="+mj-lt"/>
              <a:buAutoNum type="alphaLcParenR"/>
            </a:pPr>
            <a:r>
              <a:rPr lang="tr-TR" sz="3200" dirty="0">
                <a:solidFill>
                  <a:srgbClr val="002060"/>
                </a:solidFill>
              </a:rPr>
              <a:t>Bilinçaltı baskıları olabilir. </a:t>
            </a:r>
            <a:endParaRPr lang="tr-TR" sz="3200" dirty="0" smtClean="0">
              <a:solidFill>
                <a:srgbClr val="002060"/>
              </a:solidFill>
            </a:endParaRPr>
          </a:p>
          <a:p>
            <a:pPr marL="514350" lvl="0" indent="-514350">
              <a:buFont typeface="+mj-lt"/>
              <a:buAutoNum type="alphaLcParenR"/>
            </a:pPr>
            <a:endParaRPr lang="tr-TR" sz="3200" dirty="0">
              <a:solidFill>
                <a:srgbClr val="002060"/>
              </a:solidFill>
            </a:endParaRPr>
          </a:p>
          <a:p>
            <a:pPr marL="514350" lvl="0" indent="-514350">
              <a:buFont typeface="+mj-lt"/>
              <a:buAutoNum type="alphaLcParenR"/>
            </a:pPr>
            <a:r>
              <a:rPr lang="tr-TR" sz="3200" dirty="0">
                <a:solidFill>
                  <a:srgbClr val="002060"/>
                </a:solidFill>
              </a:rPr>
              <a:t>Birbiri ile çelişen bilişsel ögeler olabilir</a:t>
            </a:r>
            <a:r>
              <a:rPr lang="tr-TR" sz="3200" dirty="0" smtClean="0">
                <a:solidFill>
                  <a:srgbClr val="002060"/>
                </a:solidFill>
              </a:rPr>
              <a:t>. (</a:t>
            </a:r>
            <a:r>
              <a:rPr lang="tr-TR" sz="3200" dirty="0">
                <a:solidFill>
                  <a:srgbClr val="002060"/>
                </a:solidFill>
              </a:rPr>
              <a:t>Buna engel olmak içinse ya davranışını değiştirir ya bildiklerini değiştirir ya da savunma mekanizmalarıyla akla uygun hale getirir</a:t>
            </a:r>
            <a:r>
              <a:rPr lang="tr-TR" sz="3200" dirty="0" smtClean="0">
                <a:solidFill>
                  <a:srgbClr val="002060"/>
                </a:solidFill>
              </a:rPr>
              <a:t>.)</a:t>
            </a:r>
            <a:endParaRPr lang="tr-TR" sz="3200" dirty="0">
              <a:solidFill>
                <a:srgbClr val="002060"/>
              </a:solidFill>
            </a:endParaRPr>
          </a:p>
        </p:txBody>
      </p:sp>
      <p:sp>
        <p:nvSpPr>
          <p:cNvPr id="3" name="Metin kutusu 2"/>
          <p:cNvSpPr txBox="1"/>
          <p:nvPr/>
        </p:nvSpPr>
        <p:spPr>
          <a:xfrm>
            <a:off x="787791" y="198510"/>
            <a:ext cx="3609397" cy="630942"/>
          </a:xfrm>
          <a:prstGeom prst="rect">
            <a:avLst/>
          </a:prstGeom>
          <a:noFill/>
        </p:spPr>
        <p:txBody>
          <a:bodyPr wrap="square" rtlCol="0">
            <a:spAutoFit/>
          </a:bodyPr>
          <a:lstStyle/>
          <a:p>
            <a:r>
              <a:rPr lang="tr-TR" sz="3500" dirty="0" smtClean="0">
                <a:solidFill>
                  <a:srgbClr val="C00000"/>
                </a:solidFill>
              </a:rPr>
              <a:t>İletişim türleri</a:t>
            </a:r>
            <a:endParaRPr lang="tr-TR" sz="3500" dirty="0">
              <a:solidFill>
                <a:srgbClr val="C00000"/>
              </a:solidFill>
            </a:endParaRPr>
          </a:p>
        </p:txBody>
      </p:sp>
    </p:spTree>
    <p:extLst>
      <p:ext uri="{BB962C8B-B14F-4D97-AF65-F5344CB8AC3E}">
        <p14:creationId xmlns:p14="http://schemas.microsoft.com/office/powerpoint/2010/main" val="2652153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468939"/>
            <a:ext cx="7568418" cy="2554545"/>
          </a:xfrm>
          <a:prstGeom prst="rect">
            <a:avLst/>
          </a:prstGeom>
          <a:noFill/>
        </p:spPr>
        <p:txBody>
          <a:bodyPr wrap="square" rtlCol="0">
            <a:spAutoFit/>
          </a:bodyPr>
          <a:lstStyle/>
          <a:p>
            <a:r>
              <a:rPr lang="tr-TR" sz="3200" dirty="0">
                <a:solidFill>
                  <a:srgbClr val="C00000"/>
                </a:solidFill>
              </a:rPr>
              <a:t>2- Kişinin başka kişilerle iletişimi</a:t>
            </a:r>
            <a:r>
              <a:rPr lang="tr-TR" sz="3200" dirty="0" smtClean="0">
                <a:solidFill>
                  <a:srgbClr val="C00000"/>
                </a:solidFill>
              </a:rPr>
              <a:t>:</a:t>
            </a:r>
          </a:p>
          <a:p>
            <a:endParaRPr lang="tr-TR" sz="3200" dirty="0">
              <a:solidFill>
                <a:srgbClr val="C00000"/>
              </a:solidFill>
            </a:endParaRPr>
          </a:p>
          <a:p>
            <a:r>
              <a:rPr lang="tr-TR" sz="3200" dirty="0">
                <a:solidFill>
                  <a:srgbClr val="002060"/>
                </a:solidFill>
              </a:rPr>
              <a:t>Kaynak bir insan, hedef de başka bir insansa kişilerarası iletişim diyoruz. Bilgi aktarımı, sembol üretimi, yorumlama… vs.</a:t>
            </a:r>
          </a:p>
        </p:txBody>
      </p:sp>
      <p:sp>
        <p:nvSpPr>
          <p:cNvPr id="3" name="Metin kutusu 2"/>
          <p:cNvSpPr txBox="1"/>
          <p:nvPr/>
        </p:nvSpPr>
        <p:spPr>
          <a:xfrm>
            <a:off x="787791" y="198510"/>
            <a:ext cx="3609397" cy="630942"/>
          </a:xfrm>
          <a:prstGeom prst="rect">
            <a:avLst/>
          </a:prstGeom>
          <a:noFill/>
        </p:spPr>
        <p:txBody>
          <a:bodyPr wrap="square" rtlCol="0">
            <a:spAutoFit/>
          </a:bodyPr>
          <a:lstStyle/>
          <a:p>
            <a:r>
              <a:rPr lang="tr-TR" sz="3500" dirty="0" smtClean="0">
                <a:solidFill>
                  <a:srgbClr val="C00000"/>
                </a:solidFill>
              </a:rPr>
              <a:t>İletişim türleri</a:t>
            </a:r>
            <a:endParaRPr lang="tr-TR" sz="3500" dirty="0">
              <a:solidFill>
                <a:srgbClr val="C00000"/>
              </a:solidFill>
            </a:endParaRPr>
          </a:p>
        </p:txBody>
      </p:sp>
    </p:spTree>
    <p:extLst>
      <p:ext uri="{BB962C8B-B14F-4D97-AF65-F5344CB8AC3E}">
        <p14:creationId xmlns:p14="http://schemas.microsoft.com/office/powerpoint/2010/main" val="2915583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5292081" y="332656"/>
            <a:ext cx="3224464" cy="2169825"/>
          </a:xfrm>
          <a:prstGeom prst="rect">
            <a:avLst/>
          </a:prstGeom>
          <a:noFill/>
        </p:spPr>
        <p:txBody>
          <a:bodyPr wrap="square" rtlCol="0">
            <a:spAutoFit/>
          </a:bodyPr>
          <a:lstStyle/>
          <a:p>
            <a:pPr algn="ctr"/>
            <a:r>
              <a:rPr lang="tr-TR" sz="4500" dirty="0" smtClean="0">
                <a:solidFill>
                  <a:srgbClr val="C00000"/>
                </a:solidFill>
                <a:latin typeface="+mj-lt"/>
                <a:cs typeface="Aharoni" pitchFamily="2" charset="-79"/>
              </a:rPr>
              <a:t>Sunumuma </a:t>
            </a:r>
          </a:p>
          <a:p>
            <a:pPr algn="ctr"/>
            <a:r>
              <a:rPr lang="tr-TR" sz="4500" dirty="0" smtClean="0">
                <a:solidFill>
                  <a:srgbClr val="C00000"/>
                </a:solidFill>
                <a:latin typeface="+mj-lt"/>
                <a:cs typeface="Aharoni" pitchFamily="2" charset="-79"/>
              </a:rPr>
              <a:t>hoş </a:t>
            </a:r>
          </a:p>
          <a:p>
            <a:pPr algn="ctr"/>
            <a:r>
              <a:rPr lang="tr-TR" sz="4500" dirty="0" smtClean="0">
                <a:solidFill>
                  <a:srgbClr val="C00000"/>
                </a:solidFill>
                <a:latin typeface="+mj-lt"/>
                <a:cs typeface="Aharoni" pitchFamily="2" charset="-79"/>
              </a:rPr>
              <a:t>geldiniz!</a:t>
            </a:r>
          </a:p>
        </p:txBody>
      </p:sp>
      <p:sp>
        <p:nvSpPr>
          <p:cNvPr id="8" name="7 Metin kutusu"/>
          <p:cNvSpPr txBox="1"/>
          <p:nvPr/>
        </p:nvSpPr>
        <p:spPr>
          <a:xfrm>
            <a:off x="5455230" y="5201905"/>
            <a:ext cx="2898165" cy="1323439"/>
          </a:xfrm>
          <a:prstGeom prst="rect">
            <a:avLst/>
          </a:prstGeom>
          <a:noFill/>
        </p:spPr>
        <p:txBody>
          <a:bodyPr wrap="none" rtlCol="0">
            <a:spAutoFit/>
          </a:bodyPr>
          <a:lstStyle/>
          <a:p>
            <a:pPr algn="ctr"/>
            <a:r>
              <a:rPr lang="tr-TR" sz="3000" dirty="0" smtClean="0">
                <a:solidFill>
                  <a:srgbClr val="C00000"/>
                </a:solidFill>
              </a:rPr>
              <a:t>Mehtap Kayaoğlu</a:t>
            </a:r>
            <a:endParaRPr lang="tr-TR" sz="3000" dirty="0" smtClean="0">
              <a:solidFill>
                <a:srgbClr val="C00000"/>
              </a:solidFill>
              <a:latin typeface="+mj-lt"/>
            </a:endParaRPr>
          </a:p>
          <a:p>
            <a:pPr algn="ctr"/>
            <a:r>
              <a:rPr lang="tr-TR" sz="2500" dirty="0" smtClean="0">
                <a:solidFill>
                  <a:srgbClr val="C00000"/>
                </a:solidFill>
                <a:latin typeface="+mj-lt"/>
              </a:rPr>
              <a:t>Psikolojik Danışman </a:t>
            </a:r>
          </a:p>
          <a:p>
            <a:pPr algn="ctr"/>
            <a:r>
              <a:rPr lang="tr-TR" sz="2500" dirty="0" smtClean="0">
                <a:solidFill>
                  <a:srgbClr val="C00000"/>
                </a:solidFill>
                <a:latin typeface="+mj-lt"/>
              </a:rPr>
              <a:t>Psikoterapist</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99" y="0"/>
            <a:ext cx="5143500" cy="6858000"/>
          </a:xfrm>
          <a:prstGeom prst="rect">
            <a:avLst/>
          </a:prstGeom>
        </p:spPr>
      </p:pic>
    </p:spTree>
    <p:extLst>
      <p:ext uri="{BB962C8B-B14F-4D97-AF65-F5344CB8AC3E}">
        <p14:creationId xmlns:p14="http://schemas.microsoft.com/office/powerpoint/2010/main" val="35246315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120457"/>
            <a:ext cx="7568418" cy="4939814"/>
          </a:xfrm>
          <a:prstGeom prst="rect">
            <a:avLst/>
          </a:prstGeom>
          <a:noFill/>
        </p:spPr>
        <p:txBody>
          <a:bodyPr wrap="square" rtlCol="0">
            <a:spAutoFit/>
          </a:bodyPr>
          <a:lstStyle/>
          <a:p>
            <a:pPr marL="514350" indent="-514350">
              <a:buFont typeface="+mj-lt"/>
              <a:buAutoNum type="arabicPeriod"/>
            </a:pPr>
            <a:r>
              <a:rPr lang="tr-TR" sz="3500" dirty="0" smtClean="0">
                <a:solidFill>
                  <a:srgbClr val="002060"/>
                </a:solidFill>
              </a:rPr>
              <a:t>Sözlü iletişim</a:t>
            </a:r>
          </a:p>
          <a:p>
            <a:pPr marL="971550" lvl="1" indent="-514350">
              <a:buFont typeface="+mj-lt"/>
              <a:buAutoNum type="alphaLcParenR"/>
            </a:pPr>
            <a:r>
              <a:rPr lang="tr-TR" sz="3500" dirty="0" smtClean="0">
                <a:solidFill>
                  <a:srgbClr val="002060"/>
                </a:solidFill>
              </a:rPr>
              <a:t>Dil</a:t>
            </a:r>
            <a:endParaRPr lang="tr-TR" sz="3500" dirty="0">
              <a:solidFill>
                <a:srgbClr val="002060"/>
              </a:solidFill>
            </a:endParaRPr>
          </a:p>
          <a:p>
            <a:pPr marL="971550" lvl="1" indent="-514350">
              <a:buFont typeface="+mj-lt"/>
              <a:buAutoNum type="alphaLcParenR"/>
            </a:pPr>
            <a:r>
              <a:rPr lang="tr-TR" sz="3500" dirty="0">
                <a:solidFill>
                  <a:srgbClr val="002060"/>
                </a:solidFill>
              </a:rPr>
              <a:t>Dil </a:t>
            </a:r>
            <a:r>
              <a:rPr lang="tr-TR" sz="3500" dirty="0" smtClean="0">
                <a:solidFill>
                  <a:srgbClr val="002060"/>
                </a:solidFill>
              </a:rPr>
              <a:t>ötesi</a:t>
            </a:r>
          </a:p>
          <a:p>
            <a:pPr lvl="1"/>
            <a:endParaRPr lang="tr-TR" sz="3500" dirty="0">
              <a:solidFill>
                <a:srgbClr val="002060"/>
              </a:solidFill>
            </a:endParaRPr>
          </a:p>
          <a:p>
            <a:pPr marL="514350" lvl="0" indent="-514350">
              <a:buFont typeface="+mj-lt"/>
              <a:buAutoNum type="arabicPeriod"/>
            </a:pPr>
            <a:r>
              <a:rPr lang="tr-TR" sz="3500" dirty="0">
                <a:solidFill>
                  <a:srgbClr val="002060"/>
                </a:solidFill>
              </a:rPr>
              <a:t>Sözlü olmayan iletişim</a:t>
            </a:r>
          </a:p>
          <a:p>
            <a:pPr marL="971550" lvl="1" indent="-514350">
              <a:buFont typeface="+mj-lt"/>
              <a:buAutoNum type="alphaLcParenR"/>
            </a:pPr>
            <a:r>
              <a:rPr lang="tr-TR" sz="3500" dirty="0">
                <a:solidFill>
                  <a:srgbClr val="002060"/>
                </a:solidFill>
              </a:rPr>
              <a:t>yüz, beden</a:t>
            </a:r>
          </a:p>
          <a:p>
            <a:pPr marL="971550" lvl="1" indent="-514350">
              <a:buFont typeface="+mj-lt"/>
              <a:buAutoNum type="alphaLcParenR"/>
            </a:pPr>
            <a:r>
              <a:rPr lang="tr-TR" sz="3500" dirty="0">
                <a:solidFill>
                  <a:srgbClr val="002060"/>
                </a:solidFill>
              </a:rPr>
              <a:t>Bedensel temas</a:t>
            </a:r>
          </a:p>
          <a:p>
            <a:pPr marL="971550" lvl="1" indent="-514350">
              <a:buFont typeface="+mj-lt"/>
              <a:buAutoNum type="alphaLcParenR"/>
            </a:pPr>
            <a:r>
              <a:rPr lang="tr-TR" sz="3500" dirty="0">
                <a:solidFill>
                  <a:srgbClr val="002060"/>
                </a:solidFill>
              </a:rPr>
              <a:t>Mekan kullanımı (sosyal mesafe)</a:t>
            </a:r>
          </a:p>
          <a:p>
            <a:pPr marL="971550" lvl="1" indent="-514350">
              <a:buFont typeface="+mj-lt"/>
              <a:buAutoNum type="alphaLcParenR"/>
            </a:pPr>
            <a:r>
              <a:rPr lang="tr-TR" sz="3500" dirty="0">
                <a:solidFill>
                  <a:srgbClr val="002060"/>
                </a:solidFill>
              </a:rPr>
              <a:t>Araçlarla (Rozet, parfüm. Takı)</a:t>
            </a:r>
          </a:p>
        </p:txBody>
      </p:sp>
      <p:sp>
        <p:nvSpPr>
          <p:cNvPr id="3" name="Metin kutusu 2"/>
          <p:cNvSpPr txBox="1"/>
          <p:nvPr/>
        </p:nvSpPr>
        <p:spPr>
          <a:xfrm>
            <a:off x="787791" y="198510"/>
            <a:ext cx="3609397" cy="646331"/>
          </a:xfrm>
          <a:prstGeom prst="rect">
            <a:avLst/>
          </a:prstGeom>
          <a:noFill/>
        </p:spPr>
        <p:txBody>
          <a:bodyPr wrap="square" rtlCol="0">
            <a:spAutoFit/>
          </a:bodyPr>
          <a:lstStyle/>
          <a:p>
            <a:r>
              <a:rPr lang="tr-TR" sz="3500" dirty="0">
                <a:solidFill>
                  <a:srgbClr val="C00000"/>
                </a:solidFill>
              </a:rPr>
              <a:t>Kişilerarası iletişim</a:t>
            </a:r>
          </a:p>
        </p:txBody>
      </p:sp>
    </p:spTree>
    <p:extLst>
      <p:ext uri="{BB962C8B-B14F-4D97-AF65-F5344CB8AC3E}">
        <p14:creationId xmlns:p14="http://schemas.microsoft.com/office/powerpoint/2010/main" val="3580116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246310"/>
            <a:ext cx="7568418" cy="3323987"/>
          </a:xfrm>
          <a:prstGeom prst="rect">
            <a:avLst/>
          </a:prstGeom>
          <a:noFill/>
        </p:spPr>
        <p:txBody>
          <a:bodyPr wrap="square" rtlCol="0">
            <a:spAutoFit/>
          </a:bodyPr>
          <a:lstStyle/>
          <a:p>
            <a:r>
              <a:rPr lang="tr-TR" sz="3500" dirty="0">
                <a:solidFill>
                  <a:srgbClr val="C00000"/>
                </a:solidFill>
              </a:rPr>
              <a:t>3- İşyeri (Örgüt) iletişimi</a:t>
            </a:r>
            <a:r>
              <a:rPr lang="tr-TR" sz="3500" dirty="0" smtClean="0">
                <a:solidFill>
                  <a:srgbClr val="C00000"/>
                </a:solidFill>
              </a:rPr>
              <a:t>:</a:t>
            </a:r>
          </a:p>
          <a:p>
            <a:endParaRPr lang="tr-TR" sz="3500" dirty="0">
              <a:solidFill>
                <a:srgbClr val="002060"/>
              </a:solidFill>
            </a:endParaRPr>
          </a:p>
          <a:p>
            <a:r>
              <a:rPr lang="tr-TR" sz="3500" dirty="0">
                <a:solidFill>
                  <a:srgbClr val="002060"/>
                </a:solidFill>
              </a:rPr>
              <a:t>İşyerleri, belirli bir hiyerarşi içinde, belireli iş tanımlarıyla görev yapan insanların bir araya geldiği sistemlerdir. </a:t>
            </a:r>
          </a:p>
          <a:p>
            <a:r>
              <a:rPr lang="tr-TR" sz="3500" dirty="0">
                <a:solidFill>
                  <a:srgbClr val="002060"/>
                </a:solidFill>
              </a:rPr>
              <a:t>Buradaki alış – veriş işyeri iletişimidir.</a:t>
            </a:r>
          </a:p>
        </p:txBody>
      </p:sp>
      <p:sp>
        <p:nvSpPr>
          <p:cNvPr id="3" name="Metin kutusu 2"/>
          <p:cNvSpPr txBox="1"/>
          <p:nvPr/>
        </p:nvSpPr>
        <p:spPr>
          <a:xfrm>
            <a:off x="787791" y="198510"/>
            <a:ext cx="3609397" cy="630942"/>
          </a:xfrm>
          <a:prstGeom prst="rect">
            <a:avLst/>
          </a:prstGeom>
          <a:noFill/>
        </p:spPr>
        <p:txBody>
          <a:bodyPr wrap="square" rtlCol="0">
            <a:spAutoFit/>
          </a:bodyPr>
          <a:lstStyle/>
          <a:p>
            <a:r>
              <a:rPr lang="tr-TR" sz="3500" dirty="0">
                <a:solidFill>
                  <a:srgbClr val="C00000"/>
                </a:solidFill>
              </a:rPr>
              <a:t>İletişim </a:t>
            </a:r>
            <a:r>
              <a:rPr lang="tr-TR" sz="3500" dirty="0" smtClean="0">
                <a:solidFill>
                  <a:srgbClr val="C00000"/>
                </a:solidFill>
              </a:rPr>
              <a:t>türleri</a:t>
            </a:r>
            <a:endParaRPr lang="tr-TR" sz="3500" dirty="0">
              <a:solidFill>
                <a:srgbClr val="C00000"/>
              </a:solidFill>
            </a:endParaRPr>
          </a:p>
        </p:txBody>
      </p:sp>
    </p:spTree>
    <p:extLst>
      <p:ext uri="{BB962C8B-B14F-4D97-AF65-F5344CB8AC3E}">
        <p14:creationId xmlns:p14="http://schemas.microsoft.com/office/powerpoint/2010/main" val="3083503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337067"/>
            <a:ext cx="7568418" cy="2785378"/>
          </a:xfrm>
          <a:prstGeom prst="rect">
            <a:avLst/>
          </a:prstGeom>
          <a:noFill/>
        </p:spPr>
        <p:txBody>
          <a:bodyPr wrap="square" rtlCol="0">
            <a:spAutoFit/>
          </a:bodyPr>
          <a:lstStyle/>
          <a:p>
            <a:r>
              <a:rPr lang="tr-TR" sz="3500" dirty="0">
                <a:solidFill>
                  <a:srgbClr val="C00000"/>
                </a:solidFill>
              </a:rPr>
              <a:t>4- Kitle iletişimi</a:t>
            </a:r>
            <a:r>
              <a:rPr lang="tr-TR" sz="3500" dirty="0" smtClean="0">
                <a:solidFill>
                  <a:srgbClr val="C00000"/>
                </a:solidFill>
              </a:rPr>
              <a:t>:</a:t>
            </a:r>
          </a:p>
          <a:p>
            <a:endParaRPr lang="tr-TR" sz="3500" dirty="0">
              <a:solidFill>
                <a:srgbClr val="C00000"/>
              </a:solidFill>
            </a:endParaRPr>
          </a:p>
          <a:p>
            <a:r>
              <a:rPr lang="tr-TR" sz="3500" dirty="0">
                <a:solidFill>
                  <a:srgbClr val="002060"/>
                </a:solidFill>
              </a:rPr>
              <a:t>Bilgi / Sembollerin bir takım hedefler tarafından üretildiği ve geniş kitlelere ulaştırıldığı iletişim türüdür.</a:t>
            </a:r>
          </a:p>
        </p:txBody>
      </p:sp>
      <p:sp>
        <p:nvSpPr>
          <p:cNvPr id="3" name="Metin kutusu 2"/>
          <p:cNvSpPr txBox="1"/>
          <p:nvPr/>
        </p:nvSpPr>
        <p:spPr>
          <a:xfrm>
            <a:off x="787791" y="198510"/>
            <a:ext cx="3609397" cy="630942"/>
          </a:xfrm>
          <a:prstGeom prst="rect">
            <a:avLst/>
          </a:prstGeom>
          <a:noFill/>
        </p:spPr>
        <p:txBody>
          <a:bodyPr wrap="square" rtlCol="0">
            <a:spAutoFit/>
          </a:bodyPr>
          <a:lstStyle/>
          <a:p>
            <a:r>
              <a:rPr lang="tr-TR" sz="3500" dirty="0">
                <a:solidFill>
                  <a:srgbClr val="C00000"/>
                </a:solidFill>
              </a:rPr>
              <a:t>İletişim </a:t>
            </a:r>
            <a:r>
              <a:rPr lang="tr-TR" sz="3500" dirty="0" smtClean="0">
                <a:solidFill>
                  <a:srgbClr val="C00000"/>
                </a:solidFill>
              </a:rPr>
              <a:t>türleri</a:t>
            </a:r>
            <a:endParaRPr lang="tr-TR" sz="3500" dirty="0">
              <a:solidFill>
                <a:srgbClr val="C00000"/>
              </a:solidFill>
            </a:endParaRPr>
          </a:p>
        </p:txBody>
      </p:sp>
    </p:spTree>
    <p:extLst>
      <p:ext uri="{BB962C8B-B14F-4D97-AF65-F5344CB8AC3E}">
        <p14:creationId xmlns:p14="http://schemas.microsoft.com/office/powerpoint/2010/main" val="689975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459230"/>
            <a:ext cx="7568418" cy="3939540"/>
          </a:xfrm>
          <a:prstGeom prst="rect">
            <a:avLst/>
          </a:prstGeom>
          <a:noFill/>
        </p:spPr>
        <p:txBody>
          <a:bodyPr wrap="square" rtlCol="0">
            <a:spAutoFit/>
          </a:bodyPr>
          <a:lstStyle/>
          <a:p>
            <a:pPr algn="ctr"/>
            <a:r>
              <a:rPr lang="tr-TR" sz="5000" dirty="0">
                <a:solidFill>
                  <a:srgbClr val="002060"/>
                </a:solidFill>
              </a:rPr>
              <a:t>Aslında; </a:t>
            </a:r>
          </a:p>
          <a:p>
            <a:pPr algn="ctr"/>
            <a:r>
              <a:rPr lang="tr-TR" sz="5000" dirty="0">
                <a:solidFill>
                  <a:srgbClr val="002060"/>
                </a:solidFill>
              </a:rPr>
              <a:t>hepimiz işyerimizde </a:t>
            </a:r>
          </a:p>
          <a:p>
            <a:pPr algn="ctr"/>
            <a:r>
              <a:rPr lang="tr-TR" sz="5000" dirty="0">
                <a:solidFill>
                  <a:srgbClr val="002060"/>
                </a:solidFill>
              </a:rPr>
              <a:t>bu iletişim türlerinin tamamını gerçekleştiriyoruz, değil mi?</a:t>
            </a:r>
          </a:p>
        </p:txBody>
      </p:sp>
      <p:sp>
        <p:nvSpPr>
          <p:cNvPr id="3" name="Metin kutusu 2"/>
          <p:cNvSpPr txBox="1"/>
          <p:nvPr/>
        </p:nvSpPr>
        <p:spPr>
          <a:xfrm>
            <a:off x="787791" y="198510"/>
            <a:ext cx="3609397" cy="630942"/>
          </a:xfrm>
          <a:prstGeom prst="rect">
            <a:avLst/>
          </a:prstGeom>
          <a:noFill/>
        </p:spPr>
        <p:txBody>
          <a:bodyPr wrap="square" rtlCol="0">
            <a:spAutoFit/>
          </a:bodyPr>
          <a:lstStyle/>
          <a:p>
            <a:r>
              <a:rPr lang="tr-TR" sz="3500" dirty="0">
                <a:solidFill>
                  <a:srgbClr val="C00000"/>
                </a:solidFill>
              </a:rPr>
              <a:t>İletişim </a:t>
            </a:r>
            <a:r>
              <a:rPr lang="tr-TR" sz="3500" dirty="0" smtClean="0">
                <a:solidFill>
                  <a:srgbClr val="C00000"/>
                </a:solidFill>
              </a:rPr>
              <a:t>türleri</a:t>
            </a:r>
            <a:endParaRPr lang="tr-TR" sz="3500" dirty="0">
              <a:solidFill>
                <a:srgbClr val="C00000"/>
              </a:solidFill>
            </a:endParaRPr>
          </a:p>
        </p:txBody>
      </p:sp>
    </p:spTree>
    <p:extLst>
      <p:ext uri="{BB962C8B-B14F-4D97-AF65-F5344CB8AC3E}">
        <p14:creationId xmlns:p14="http://schemas.microsoft.com/office/powerpoint/2010/main" val="2865281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9858"/>
            <a:ext cx="9144000" cy="5298141"/>
          </a:xfrm>
          <a:prstGeom prst="rect">
            <a:avLst/>
          </a:prstGeom>
        </p:spPr>
      </p:pic>
      <p:sp>
        <p:nvSpPr>
          <p:cNvPr id="4" name="3 Metin kutusu"/>
          <p:cNvSpPr txBox="1"/>
          <p:nvPr/>
        </p:nvSpPr>
        <p:spPr>
          <a:xfrm>
            <a:off x="787791" y="198608"/>
            <a:ext cx="7568418" cy="1754326"/>
          </a:xfrm>
          <a:prstGeom prst="rect">
            <a:avLst/>
          </a:prstGeom>
          <a:noFill/>
        </p:spPr>
        <p:txBody>
          <a:bodyPr wrap="square" rtlCol="0">
            <a:spAutoFit/>
          </a:bodyPr>
          <a:lstStyle/>
          <a:p>
            <a:r>
              <a:rPr lang="tr-TR" sz="5400" dirty="0">
                <a:solidFill>
                  <a:srgbClr val="C00000"/>
                </a:solidFill>
              </a:rPr>
              <a:t>İletişim zorluklarında bazı temel alışkanlıklar vardır: </a:t>
            </a:r>
          </a:p>
        </p:txBody>
      </p:sp>
    </p:spTree>
    <p:extLst>
      <p:ext uri="{BB962C8B-B14F-4D97-AF65-F5344CB8AC3E}">
        <p14:creationId xmlns:p14="http://schemas.microsoft.com/office/powerpoint/2010/main" val="4045132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659285"/>
            <a:ext cx="7568418" cy="3539430"/>
          </a:xfrm>
          <a:prstGeom prst="rect">
            <a:avLst/>
          </a:prstGeom>
          <a:noFill/>
        </p:spPr>
        <p:txBody>
          <a:bodyPr wrap="square" rtlCol="0">
            <a:spAutoFit/>
          </a:bodyPr>
          <a:lstStyle/>
          <a:p>
            <a:pPr lvl="0"/>
            <a:r>
              <a:rPr lang="tr-TR" sz="3200" dirty="0" smtClean="0">
                <a:solidFill>
                  <a:srgbClr val="C00000"/>
                </a:solidFill>
              </a:rPr>
              <a:t>1- Aktif </a:t>
            </a:r>
            <a:r>
              <a:rPr lang="tr-TR" sz="3200" dirty="0">
                <a:solidFill>
                  <a:srgbClr val="C00000"/>
                </a:solidFill>
              </a:rPr>
              <a:t>Çatışma (Bize göre kötüyse, ne söylerse kötüdür</a:t>
            </a:r>
            <a:r>
              <a:rPr lang="tr-TR" sz="3200" dirty="0" smtClean="0">
                <a:solidFill>
                  <a:srgbClr val="C00000"/>
                </a:solidFill>
              </a:rPr>
              <a:t>!)</a:t>
            </a:r>
          </a:p>
          <a:p>
            <a:pPr lvl="0"/>
            <a:endParaRPr lang="tr-TR" sz="3200" dirty="0">
              <a:solidFill>
                <a:srgbClr val="002060"/>
              </a:solidFill>
            </a:endParaRPr>
          </a:p>
          <a:p>
            <a:r>
              <a:rPr lang="tr-TR" sz="3200" dirty="0" smtClean="0">
                <a:solidFill>
                  <a:srgbClr val="002060"/>
                </a:solidFill>
              </a:rPr>
              <a:t>Birbirinden </a:t>
            </a:r>
            <a:r>
              <a:rPr lang="tr-TR" sz="3200" dirty="0">
                <a:solidFill>
                  <a:srgbClr val="002060"/>
                </a:solidFill>
              </a:rPr>
              <a:t>hoşlanmayan kişilerin, birbirine kızdığında karşı tarafı hiç  dinlememeden sadece bağırıp tartışmaya girmesidir. Yoldaki sürücüler gibi. Yıldızım </a:t>
            </a:r>
            <a:r>
              <a:rPr lang="tr-TR" sz="3200" dirty="0" smtClean="0">
                <a:solidFill>
                  <a:srgbClr val="002060"/>
                </a:solidFill>
              </a:rPr>
              <a:t>barışmadı…</a:t>
            </a:r>
            <a:endParaRPr lang="tr-TR" sz="3200" dirty="0">
              <a:solidFill>
                <a:srgbClr val="002060"/>
              </a:solidFill>
            </a:endParaRPr>
          </a:p>
        </p:txBody>
      </p:sp>
      <p:sp>
        <p:nvSpPr>
          <p:cNvPr id="3" name="Metin kutusu 2"/>
          <p:cNvSpPr txBox="1"/>
          <p:nvPr/>
        </p:nvSpPr>
        <p:spPr>
          <a:xfrm>
            <a:off x="787791" y="198510"/>
            <a:ext cx="7751091" cy="630942"/>
          </a:xfrm>
          <a:prstGeom prst="rect">
            <a:avLst/>
          </a:prstGeom>
          <a:noFill/>
        </p:spPr>
        <p:txBody>
          <a:bodyPr wrap="square" rtlCol="0">
            <a:spAutoFit/>
          </a:bodyPr>
          <a:lstStyle/>
          <a:p>
            <a:r>
              <a:rPr lang="tr-TR" sz="3500" dirty="0" smtClean="0">
                <a:solidFill>
                  <a:srgbClr val="C00000"/>
                </a:solidFill>
              </a:rPr>
              <a:t>İletişim zorluklarında temel alışkanlıklar</a:t>
            </a:r>
            <a:endParaRPr lang="tr-TR" sz="3500" dirty="0">
              <a:solidFill>
                <a:srgbClr val="C00000"/>
              </a:solidFill>
            </a:endParaRPr>
          </a:p>
        </p:txBody>
      </p:sp>
    </p:spTree>
    <p:extLst>
      <p:ext uri="{BB962C8B-B14F-4D97-AF65-F5344CB8AC3E}">
        <p14:creationId xmlns:p14="http://schemas.microsoft.com/office/powerpoint/2010/main" val="25786543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2151728"/>
            <a:ext cx="7568418" cy="2554545"/>
          </a:xfrm>
          <a:prstGeom prst="rect">
            <a:avLst/>
          </a:prstGeom>
          <a:noFill/>
        </p:spPr>
        <p:txBody>
          <a:bodyPr wrap="square" rtlCol="0">
            <a:spAutoFit/>
          </a:bodyPr>
          <a:lstStyle/>
          <a:p>
            <a:pPr lvl="0"/>
            <a:r>
              <a:rPr lang="tr-TR" sz="3200" dirty="0" smtClean="0">
                <a:solidFill>
                  <a:srgbClr val="C00000"/>
                </a:solidFill>
              </a:rPr>
              <a:t>2- Pasif </a:t>
            </a:r>
            <a:r>
              <a:rPr lang="tr-TR" sz="3200" dirty="0">
                <a:solidFill>
                  <a:srgbClr val="C00000"/>
                </a:solidFill>
              </a:rPr>
              <a:t>Çatışma (Küsme diyaloğu)</a:t>
            </a:r>
          </a:p>
          <a:p>
            <a:endParaRPr lang="tr-TR" sz="3200" dirty="0" smtClean="0">
              <a:solidFill>
                <a:srgbClr val="002060"/>
              </a:solidFill>
            </a:endParaRPr>
          </a:p>
          <a:p>
            <a:r>
              <a:rPr lang="tr-TR" sz="3200" dirty="0" smtClean="0">
                <a:solidFill>
                  <a:srgbClr val="002060"/>
                </a:solidFill>
              </a:rPr>
              <a:t>İnsanlar </a:t>
            </a:r>
            <a:r>
              <a:rPr lang="tr-TR" sz="3200" dirty="0">
                <a:solidFill>
                  <a:srgbClr val="002060"/>
                </a:solidFill>
              </a:rPr>
              <a:t>küs oldukları veya birbirlerinden çekindikleri için diyalog kurmazlar. Herkes karşısındaki kişiden bekler. </a:t>
            </a:r>
          </a:p>
        </p:txBody>
      </p:sp>
      <p:sp>
        <p:nvSpPr>
          <p:cNvPr id="3" name="Metin kutusu 2"/>
          <p:cNvSpPr txBox="1"/>
          <p:nvPr/>
        </p:nvSpPr>
        <p:spPr>
          <a:xfrm>
            <a:off x="787791" y="198510"/>
            <a:ext cx="7751091" cy="630942"/>
          </a:xfrm>
          <a:prstGeom prst="rect">
            <a:avLst/>
          </a:prstGeom>
          <a:noFill/>
        </p:spPr>
        <p:txBody>
          <a:bodyPr wrap="square" rtlCol="0">
            <a:spAutoFit/>
          </a:bodyPr>
          <a:lstStyle/>
          <a:p>
            <a:r>
              <a:rPr lang="tr-TR" sz="3500" dirty="0" smtClean="0">
                <a:solidFill>
                  <a:srgbClr val="C00000"/>
                </a:solidFill>
              </a:rPr>
              <a:t>İletişim zorluklarında temel alışkanlıklar</a:t>
            </a:r>
            <a:endParaRPr lang="tr-TR" sz="3500" dirty="0">
              <a:solidFill>
                <a:srgbClr val="C00000"/>
              </a:solidFill>
            </a:endParaRPr>
          </a:p>
        </p:txBody>
      </p:sp>
    </p:spTree>
    <p:extLst>
      <p:ext uri="{BB962C8B-B14F-4D97-AF65-F5344CB8AC3E}">
        <p14:creationId xmlns:p14="http://schemas.microsoft.com/office/powerpoint/2010/main" val="10513316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560981"/>
            <a:ext cx="7568418" cy="4031873"/>
          </a:xfrm>
          <a:prstGeom prst="rect">
            <a:avLst/>
          </a:prstGeom>
          <a:noFill/>
        </p:spPr>
        <p:txBody>
          <a:bodyPr wrap="square" rtlCol="0">
            <a:spAutoFit/>
          </a:bodyPr>
          <a:lstStyle/>
          <a:p>
            <a:pPr lvl="0"/>
            <a:r>
              <a:rPr lang="tr-TR" sz="3200" dirty="0" smtClean="0">
                <a:solidFill>
                  <a:srgbClr val="C00000"/>
                </a:solidFill>
              </a:rPr>
              <a:t>3- Ben </a:t>
            </a:r>
            <a:r>
              <a:rPr lang="tr-TR" sz="3200" dirty="0">
                <a:solidFill>
                  <a:srgbClr val="C00000"/>
                </a:solidFill>
              </a:rPr>
              <a:t>sandım ki huyları</a:t>
            </a:r>
          </a:p>
          <a:p>
            <a:endParaRPr lang="tr-TR" sz="3200" dirty="0" smtClean="0">
              <a:solidFill>
                <a:srgbClr val="002060"/>
              </a:solidFill>
            </a:endParaRPr>
          </a:p>
          <a:p>
            <a:r>
              <a:rPr lang="tr-TR" sz="3200" dirty="0" smtClean="0">
                <a:solidFill>
                  <a:srgbClr val="002060"/>
                </a:solidFill>
              </a:rPr>
              <a:t>Kişi </a:t>
            </a:r>
            <a:r>
              <a:rPr lang="tr-TR" sz="3200" dirty="0">
                <a:solidFill>
                  <a:srgbClr val="002060"/>
                </a:solidFill>
              </a:rPr>
              <a:t>dikkatini karşı tarafa değil, kendi düşünceleri ve kendi ihtiyaçlarına yoğunlaştırmıştır. Karşı tarafı duymaz bile. </a:t>
            </a:r>
          </a:p>
          <a:p>
            <a:endParaRPr lang="tr-TR" sz="3200" dirty="0" smtClean="0">
              <a:solidFill>
                <a:srgbClr val="002060"/>
              </a:solidFill>
            </a:endParaRPr>
          </a:p>
          <a:p>
            <a:r>
              <a:rPr lang="tr-TR" sz="3200" dirty="0" smtClean="0">
                <a:solidFill>
                  <a:srgbClr val="002060"/>
                </a:solidFill>
              </a:rPr>
              <a:t>Kişiler </a:t>
            </a:r>
            <a:r>
              <a:rPr lang="tr-TR" sz="3200" dirty="0">
                <a:solidFill>
                  <a:srgbClr val="002060"/>
                </a:solidFill>
              </a:rPr>
              <a:t>karşılıklı konuşuyormuş gibidir, oysa herkes kendi aklındakini aktarıp duruyordur</a:t>
            </a:r>
            <a:r>
              <a:rPr lang="tr-TR" sz="3200" dirty="0" smtClean="0">
                <a:solidFill>
                  <a:srgbClr val="002060"/>
                </a:solidFill>
              </a:rPr>
              <a:t>.</a:t>
            </a:r>
            <a:endParaRPr lang="tr-TR" sz="3200" dirty="0">
              <a:solidFill>
                <a:srgbClr val="002060"/>
              </a:solidFill>
            </a:endParaRPr>
          </a:p>
        </p:txBody>
      </p:sp>
      <p:sp>
        <p:nvSpPr>
          <p:cNvPr id="3" name="Metin kutusu 2"/>
          <p:cNvSpPr txBox="1"/>
          <p:nvPr/>
        </p:nvSpPr>
        <p:spPr>
          <a:xfrm>
            <a:off x="787791" y="198510"/>
            <a:ext cx="7751091" cy="630942"/>
          </a:xfrm>
          <a:prstGeom prst="rect">
            <a:avLst/>
          </a:prstGeom>
          <a:noFill/>
        </p:spPr>
        <p:txBody>
          <a:bodyPr wrap="square" rtlCol="0">
            <a:spAutoFit/>
          </a:bodyPr>
          <a:lstStyle/>
          <a:p>
            <a:r>
              <a:rPr lang="tr-TR" sz="3500" dirty="0" smtClean="0">
                <a:solidFill>
                  <a:srgbClr val="C00000"/>
                </a:solidFill>
              </a:rPr>
              <a:t>İletişim zorluklarında temel alışkanlıklar</a:t>
            </a:r>
            <a:endParaRPr lang="tr-TR" sz="3500" dirty="0">
              <a:solidFill>
                <a:srgbClr val="C00000"/>
              </a:solidFill>
            </a:endParaRPr>
          </a:p>
        </p:txBody>
      </p:sp>
    </p:spTree>
    <p:extLst>
      <p:ext uri="{BB962C8B-B14F-4D97-AF65-F5344CB8AC3E}">
        <p14:creationId xmlns:p14="http://schemas.microsoft.com/office/powerpoint/2010/main" val="39128282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2151728"/>
            <a:ext cx="7568418" cy="2554545"/>
          </a:xfrm>
          <a:prstGeom prst="rect">
            <a:avLst/>
          </a:prstGeom>
          <a:noFill/>
        </p:spPr>
        <p:txBody>
          <a:bodyPr wrap="square" rtlCol="0">
            <a:spAutoFit/>
          </a:bodyPr>
          <a:lstStyle/>
          <a:p>
            <a:pPr lvl="0"/>
            <a:r>
              <a:rPr lang="tr-TR" sz="3200" dirty="0" smtClean="0">
                <a:solidFill>
                  <a:srgbClr val="C00000"/>
                </a:solidFill>
              </a:rPr>
              <a:t>4- Tümden </a:t>
            </a:r>
            <a:r>
              <a:rPr lang="tr-TR" sz="3200" dirty="0">
                <a:solidFill>
                  <a:srgbClr val="C00000"/>
                </a:solidFill>
              </a:rPr>
              <a:t>reddetme alışkanlığı </a:t>
            </a:r>
          </a:p>
          <a:p>
            <a:endParaRPr lang="tr-TR" sz="3200" dirty="0" smtClean="0">
              <a:solidFill>
                <a:srgbClr val="002060"/>
              </a:solidFill>
            </a:endParaRPr>
          </a:p>
          <a:p>
            <a:r>
              <a:rPr lang="tr-TR" sz="3200" dirty="0" smtClean="0">
                <a:solidFill>
                  <a:srgbClr val="002060"/>
                </a:solidFill>
              </a:rPr>
              <a:t>Kişi</a:t>
            </a:r>
            <a:r>
              <a:rPr lang="tr-TR" sz="3200" dirty="0">
                <a:solidFill>
                  <a:srgbClr val="002060"/>
                </a:solidFill>
              </a:rPr>
              <a:t>, kendisine yapılan öneri veya eleştiriyi tümden reddeder. Karşı tarafın haklı olacağına dair en ufak açık kapı bırakmaz. </a:t>
            </a:r>
          </a:p>
        </p:txBody>
      </p:sp>
      <p:sp>
        <p:nvSpPr>
          <p:cNvPr id="3" name="Metin kutusu 2"/>
          <p:cNvSpPr txBox="1"/>
          <p:nvPr/>
        </p:nvSpPr>
        <p:spPr>
          <a:xfrm>
            <a:off x="787791" y="198510"/>
            <a:ext cx="7751091" cy="630942"/>
          </a:xfrm>
          <a:prstGeom prst="rect">
            <a:avLst/>
          </a:prstGeom>
          <a:noFill/>
        </p:spPr>
        <p:txBody>
          <a:bodyPr wrap="square" rtlCol="0">
            <a:spAutoFit/>
          </a:bodyPr>
          <a:lstStyle/>
          <a:p>
            <a:r>
              <a:rPr lang="tr-TR" sz="3500" dirty="0" smtClean="0">
                <a:solidFill>
                  <a:srgbClr val="C00000"/>
                </a:solidFill>
              </a:rPr>
              <a:t>İletişim zorluklarında temel alışkanlıklar</a:t>
            </a:r>
            <a:endParaRPr lang="tr-TR" sz="3500" dirty="0">
              <a:solidFill>
                <a:srgbClr val="C00000"/>
              </a:solidFill>
            </a:endParaRPr>
          </a:p>
        </p:txBody>
      </p:sp>
    </p:spTree>
    <p:extLst>
      <p:ext uri="{BB962C8B-B14F-4D97-AF65-F5344CB8AC3E}">
        <p14:creationId xmlns:p14="http://schemas.microsoft.com/office/powerpoint/2010/main" val="15288959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905506"/>
            <a:ext cx="7568418" cy="3046988"/>
          </a:xfrm>
          <a:prstGeom prst="rect">
            <a:avLst/>
          </a:prstGeom>
          <a:noFill/>
        </p:spPr>
        <p:txBody>
          <a:bodyPr wrap="square" rtlCol="0">
            <a:spAutoFit/>
          </a:bodyPr>
          <a:lstStyle/>
          <a:p>
            <a:pPr lvl="0"/>
            <a:r>
              <a:rPr lang="tr-TR" sz="3200" dirty="0" smtClean="0">
                <a:solidFill>
                  <a:srgbClr val="C00000"/>
                </a:solidFill>
              </a:rPr>
              <a:t>5- Önyargılı </a:t>
            </a:r>
            <a:r>
              <a:rPr lang="tr-TR" sz="3200" dirty="0">
                <a:solidFill>
                  <a:srgbClr val="C00000"/>
                </a:solidFill>
              </a:rPr>
              <a:t>haller</a:t>
            </a:r>
          </a:p>
          <a:p>
            <a:endParaRPr lang="tr-TR" sz="3200" dirty="0" smtClean="0">
              <a:solidFill>
                <a:srgbClr val="002060"/>
              </a:solidFill>
            </a:endParaRPr>
          </a:p>
          <a:p>
            <a:r>
              <a:rPr lang="tr-TR" sz="3200" dirty="0" smtClean="0">
                <a:solidFill>
                  <a:srgbClr val="002060"/>
                </a:solidFill>
              </a:rPr>
              <a:t>Belirli </a:t>
            </a:r>
            <a:r>
              <a:rPr lang="tr-TR" sz="3200" dirty="0">
                <a:solidFill>
                  <a:srgbClr val="002060"/>
                </a:solidFill>
              </a:rPr>
              <a:t>konularda belirli önyargılar varsa, konu tartışılmadan reddedilir. Önyargıya uymayan durumlar reddedilir. Kişi kararını çoktan vermiştir! Konuşmak anlamsızdır</a:t>
            </a:r>
            <a:r>
              <a:rPr lang="tr-TR" sz="3200" dirty="0" smtClean="0">
                <a:solidFill>
                  <a:srgbClr val="002060"/>
                </a:solidFill>
              </a:rPr>
              <a:t>.</a:t>
            </a:r>
            <a:endParaRPr lang="tr-TR" sz="3200" dirty="0">
              <a:solidFill>
                <a:srgbClr val="002060"/>
              </a:solidFill>
            </a:endParaRPr>
          </a:p>
        </p:txBody>
      </p:sp>
      <p:sp>
        <p:nvSpPr>
          <p:cNvPr id="3" name="Metin kutusu 2"/>
          <p:cNvSpPr txBox="1"/>
          <p:nvPr/>
        </p:nvSpPr>
        <p:spPr>
          <a:xfrm>
            <a:off x="787791" y="198510"/>
            <a:ext cx="7751091" cy="630942"/>
          </a:xfrm>
          <a:prstGeom prst="rect">
            <a:avLst/>
          </a:prstGeom>
          <a:noFill/>
        </p:spPr>
        <p:txBody>
          <a:bodyPr wrap="square" rtlCol="0">
            <a:spAutoFit/>
          </a:bodyPr>
          <a:lstStyle/>
          <a:p>
            <a:r>
              <a:rPr lang="tr-TR" sz="3500" dirty="0" smtClean="0">
                <a:solidFill>
                  <a:srgbClr val="C00000"/>
                </a:solidFill>
              </a:rPr>
              <a:t>İletişim zorluklarında temel alışkanlıklar</a:t>
            </a:r>
            <a:endParaRPr lang="tr-TR" sz="3500" dirty="0">
              <a:solidFill>
                <a:srgbClr val="C00000"/>
              </a:solidFill>
            </a:endParaRPr>
          </a:p>
        </p:txBody>
      </p:sp>
    </p:spTree>
    <p:extLst>
      <p:ext uri="{BB962C8B-B14F-4D97-AF65-F5344CB8AC3E}">
        <p14:creationId xmlns:p14="http://schemas.microsoft.com/office/powerpoint/2010/main" val="1215607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3 Metin kutusu"/>
          <p:cNvSpPr txBox="1"/>
          <p:nvPr/>
        </p:nvSpPr>
        <p:spPr>
          <a:xfrm>
            <a:off x="787791" y="-165631"/>
            <a:ext cx="7568418" cy="1477328"/>
          </a:xfrm>
          <a:prstGeom prst="rect">
            <a:avLst/>
          </a:prstGeom>
          <a:noFill/>
        </p:spPr>
        <p:txBody>
          <a:bodyPr wrap="square" rtlCol="0">
            <a:spAutoFit/>
          </a:bodyPr>
          <a:lstStyle/>
          <a:p>
            <a:pPr algn="ctr"/>
            <a:r>
              <a:rPr lang="tr-TR" sz="9000" dirty="0" smtClean="0">
                <a:solidFill>
                  <a:srgbClr val="C00000"/>
                </a:solidFill>
              </a:rPr>
              <a:t>Etkili İletişim</a:t>
            </a:r>
            <a:endParaRPr lang="tr-TR" sz="9000" dirty="0">
              <a:solidFill>
                <a:srgbClr val="C00000"/>
              </a:solidFill>
            </a:endParaRPr>
          </a:p>
        </p:txBody>
      </p:sp>
    </p:spTree>
    <p:extLst>
      <p:ext uri="{BB962C8B-B14F-4D97-AF65-F5344CB8AC3E}">
        <p14:creationId xmlns:p14="http://schemas.microsoft.com/office/powerpoint/2010/main" val="30716091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659285"/>
            <a:ext cx="7568418" cy="3539430"/>
          </a:xfrm>
          <a:prstGeom prst="rect">
            <a:avLst/>
          </a:prstGeom>
          <a:noFill/>
        </p:spPr>
        <p:txBody>
          <a:bodyPr wrap="square" rtlCol="0">
            <a:spAutoFit/>
          </a:bodyPr>
          <a:lstStyle/>
          <a:p>
            <a:pPr lvl="0"/>
            <a:r>
              <a:rPr lang="tr-TR" sz="3200" dirty="0" smtClean="0">
                <a:solidFill>
                  <a:srgbClr val="C00000"/>
                </a:solidFill>
              </a:rPr>
              <a:t>6- Yoğunluk </a:t>
            </a:r>
            <a:r>
              <a:rPr lang="tr-TR" sz="3200" dirty="0">
                <a:solidFill>
                  <a:srgbClr val="C00000"/>
                </a:solidFill>
              </a:rPr>
              <a:t>çatışması</a:t>
            </a:r>
          </a:p>
          <a:p>
            <a:endParaRPr lang="tr-TR" sz="3200" dirty="0" smtClean="0">
              <a:solidFill>
                <a:srgbClr val="002060"/>
              </a:solidFill>
            </a:endParaRPr>
          </a:p>
          <a:p>
            <a:r>
              <a:rPr lang="tr-TR" sz="3200" dirty="0" smtClean="0">
                <a:solidFill>
                  <a:srgbClr val="002060"/>
                </a:solidFill>
              </a:rPr>
              <a:t>Herkesin </a:t>
            </a:r>
            <a:r>
              <a:rPr lang="tr-TR" sz="3200" dirty="0">
                <a:solidFill>
                  <a:srgbClr val="002060"/>
                </a:solidFill>
              </a:rPr>
              <a:t>ortak beğendiği bir karara itiraz ettiğinizde, haklı ya da haksız olmanıza bakılmaksızın reddedilmenizdir. Haklısın ama biz böyle düşündük, durumudur. Zamanla iletişimi zorlamaya başlar</a:t>
            </a:r>
            <a:r>
              <a:rPr lang="tr-TR" sz="3200" dirty="0" smtClean="0">
                <a:solidFill>
                  <a:srgbClr val="002060"/>
                </a:solidFill>
              </a:rPr>
              <a:t>.</a:t>
            </a:r>
            <a:endParaRPr lang="tr-TR" sz="3200" dirty="0">
              <a:solidFill>
                <a:srgbClr val="002060"/>
              </a:solidFill>
            </a:endParaRPr>
          </a:p>
        </p:txBody>
      </p:sp>
      <p:sp>
        <p:nvSpPr>
          <p:cNvPr id="3" name="Metin kutusu 2"/>
          <p:cNvSpPr txBox="1"/>
          <p:nvPr/>
        </p:nvSpPr>
        <p:spPr>
          <a:xfrm>
            <a:off x="787791" y="198510"/>
            <a:ext cx="7751091" cy="630942"/>
          </a:xfrm>
          <a:prstGeom prst="rect">
            <a:avLst/>
          </a:prstGeom>
          <a:noFill/>
        </p:spPr>
        <p:txBody>
          <a:bodyPr wrap="square" rtlCol="0">
            <a:spAutoFit/>
          </a:bodyPr>
          <a:lstStyle/>
          <a:p>
            <a:r>
              <a:rPr lang="tr-TR" sz="3500" dirty="0" smtClean="0">
                <a:solidFill>
                  <a:srgbClr val="C00000"/>
                </a:solidFill>
              </a:rPr>
              <a:t>İletişim zorluklarında temel alışkanlıklar</a:t>
            </a:r>
            <a:endParaRPr lang="tr-TR" sz="3500" dirty="0">
              <a:solidFill>
                <a:srgbClr val="C00000"/>
              </a:solidFill>
            </a:endParaRPr>
          </a:p>
        </p:txBody>
      </p:sp>
    </p:spTree>
    <p:extLst>
      <p:ext uri="{BB962C8B-B14F-4D97-AF65-F5344CB8AC3E}">
        <p14:creationId xmlns:p14="http://schemas.microsoft.com/office/powerpoint/2010/main" val="32606907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905506"/>
            <a:ext cx="7568418" cy="3046988"/>
          </a:xfrm>
          <a:prstGeom prst="rect">
            <a:avLst/>
          </a:prstGeom>
          <a:noFill/>
        </p:spPr>
        <p:txBody>
          <a:bodyPr wrap="square" rtlCol="0">
            <a:spAutoFit/>
          </a:bodyPr>
          <a:lstStyle/>
          <a:p>
            <a:pPr lvl="0"/>
            <a:r>
              <a:rPr lang="tr-TR" sz="3200" dirty="0" smtClean="0">
                <a:solidFill>
                  <a:srgbClr val="C00000"/>
                </a:solidFill>
              </a:rPr>
              <a:t>7- Kısmi </a:t>
            </a:r>
            <a:r>
              <a:rPr lang="tr-TR" sz="3200" dirty="0">
                <a:solidFill>
                  <a:srgbClr val="C00000"/>
                </a:solidFill>
              </a:rPr>
              <a:t>algılanma çatışması</a:t>
            </a:r>
          </a:p>
          <a:p>
            <a:endParaRPr lang="tr-TR" sz="3200" dirty="0" smtClean="0">
              <a:solidFill>
                <a:srgbClr val="002060"/>
              </a:solidFill>
            </a:endParaRPr>
          </a:p>
          <a:p>
            <a:r>
              <a:rPr lang="tr-TR" sz="3200" dirty="0" smtClean="0">
                <a:solidFill>
                  <a:srgbClr val="002060"/>
                </a:solidFill>
              </a:rPr>
              <a:t>Kişi </a:t>
            </a:r>
            <a:r>
              <a:rPr lang="tr-TR" sz="3200" dirty="0">
                <a:solidFill>
                  <a:srgbClr val="002060"/>
                </a:solidFill>
              </a:rPr>
              <a:t>durum hakkında fikrini beyan eder, karşısındaki dinlemez. Bektaşi’nin orucu iyi örnektir. İşine gelen yer anlaşılır, işine gelmeyen yer anlaşılmaz</a:t>
            </a:r>
            <a:r>
              <a:rPr lang="tr-TR" sz="3200" dirty="0" smtClean="0">
                <a:solidFill>
                  <a:srgbClr val="002060"/>
                </a:solidFill>
              </a:rPr>
              <a:t>. </a:t>
            </a:r>
            <a:r>
              <a:rPr lang="tr-TR" sz="3200" dirty="0">
                <a:solidFill>
                  <a:srgbClr val="002060"/>
                </a:solidFill>
              </a:rPr>
              <a:t> </a:t>
            </a:r>
          </a:p>
        </p:txBody>
      </p:sp>
      <p:sp>
        <p:nvSpPr>
          <p:cNvPr id="3" name="Metin kutusu 2"/>
          <p:cNvSpPr txBox="1"/>
          <p:nvPr/>
        </p:nvSpPr>
        <p:spPr>
          <a:xfrm>
            <a:off x="787791" y="198510"/>
            <a:ext cx="7751091" cy="630942"/>
          </a:xfrm>
          <a:prstGeom prst="rect">
            <a:avLst/>
          </a:prstGeom>
          <a:noFill/>
        </p:spPr>
        <p:txBody>
          <a:bodyPr wrap="square" rtlCol="0">
            <a:spAutoFit/>
          </a:bodyPr>
          <a:lstStyle/>
          <a:p>
            <a:r>
              <a:rPr lang="tr-TR" sz="3500" dirty="0" smtClean="0">
                <a:solidFill>
                  <a:srgbClr val="C00000"/>
                </a:solidFill>
              </a:rPr>
              <a:t>İletişim zorluklarında temel alışkanlıklar</a:t>
            </a:r>
            <a:endParaRPr lang="tr-TR" sz="3500" dirty="0">
              <a:solidFill>
                <a:srgbClr val="C00000"/>
              </a:solidFill>
            </a:endParaRPr>
          </a:p>
        </p:txBody>
      </p:sp>
    </p:spTree>
    <p:extLst>
      <p:ext uri="{BB962C8B-B14F-4D97-AF65-F5344CB8AC3E}">
        <p14:creationId xmlns:p14="http://schemas.microsoft.com/office/powerpoint/2010/main" val="30879784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413064"/>
            <a:ext cx="7568418" cy="4031873"/>
          </a:xfrm>
          <a:prstGeom prst="rect">
            <a:avLst/>
          </a:prstGeom>
          <a:noFill/>
        </p:spPr>
        <p:txBody>
          <a:bodyPr wrap="square" rtlCol="0">
            <a:spAutoFit/>
          </a:bodyPr>
          <a:lstStyle/>
          <a:p>
            <a:pPr lvl="0"/>
            <a:r>
              <a:rPr lang="tr-TR" sz="3200" dirty="0" smtClean="0">
                <a:solidFill>
                  <a:srgbClr val="C00000"/>
                </a:solidFill>
              </a:rPr>
              <a:t>8- Kulaktan </a:t>
            </a:r>
            <a:r>
              <a:rPr lang="tr-TR" sz="3200" dirty="0">
                <a:solidFill>
                  <a:srgbClr val="C00000"/>
                </a:solidFill>
              </a:rPr>
              <a:t>kulağa oyunu gibi iletişim zorluğu</a:t>
            </a:r>
          </a:p>
          <a:p>
            <a:endParaRPr lang="tr-TR" sz="3200" dirty="0" smtClean="0">
              <a:solidFill>
                <a:srgbClr val="002060"/>
              </a:solidFill>
            </a:endParaRPr>
          </a:p>
          <a:p>
            <a:r>
              <a:rPr lang="tr-TR" sz="3200" dirty="0" smtClean="0">
                <a:solidFill>
                  <a:srgbClr val="002060"/>
                </a:solidFill>
              </a:rPr>
              <a:t>Kişi</a:t>
            </a:r>
            <a:r>
              <a:rPr lang="tr-TR" sz="3200" dirty="0">
                <a:solidFill>
                  <a:srgbClr val="002060"/>
                </a:solidFill>
              </a:rPr>
              <a:t>, kendisine verilen mesajı anlar, ancak onu diğer kişilere aktarırken yanlış aktarır. Böylece iletişim zorluğu oluşur. Kafamızdaki her şeyi, karşımızdaki kişinin bildiğini farz ederiz, oysa bu yanlıştır. </a:t>
            </a:r>
          </a:p>
        </p:txBody>
      </p:sp>
      <p:sp>
        <p:nvSpPr>
          <p:cNvPr id="3" name="Metin kutusu 2"/>
          <p:cNvSpPr txBox="1"/>
          <p:nvPr/>
        </p:nvSpPr>
        <p:spPr>
          <a:xfrm>
            <a:off x="787791" y="198510"/>
            <a:ext cx="7751091" cy="630942"/>
          </a:xfrm>
          <a:prstGeom prst="rect">
            <a:avLst/>
          </a:prstGeom>
          <a:noFill/>
        </p:spPr>
        <p:txBody>
          <a:bodyPr wrap="square" rtlCol="0">
            <a:spAutoFit/>
          </a:bodyPr>
          <a:lstStyle/>
          <a:p>
            <a:r>
              <a:rPr lang="tr-TR" sz="3500" dirty="0" smtClean="0">
                <a:solidFill>
                  <a:srgbClr val="C00000"/>
                </a:solidFill>
              </a:rPr>
              <a:t>İletişim zorluklarında temel alışkanlıklar</a:t>
            </a:r>
            <a:endParaRPr lang="tr-TR" sz="3500" dirty="0">
              <a:solidFill>
                <a:srgbClr val="C00000"/>
              </a:solidFill>
            </a:endParaRPr>
          </a:p>
        </p:txBody>
      </p:sp>
    </p:spTree>
    <p:extLst>
      <p:ext uri="{BB962C8B-B14F-4D97-AF65-F5344CB8AC3E}">
        <p14:creationId xmlns:p14="http://schemas.microsoft.com/office/powerpoint/2010/main" val="40118592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80" y="1105947"/>
            <a:ext cx="8912640" cy="5641184"/>
          </a:xfrm>
          <a:prstGeom prst="rect">
            <a:avLst/>
          </a:prstGeom>
        </p:spPr>
      </p:pic>
      <p:sp>
        <p:nvSpPr>
          <p:cNvPr id="4" name="3 Metin kutusu"/>
          <p:cNvSpPr txBox="1"/>
          <p:nvPr/>
        </p:nvSpPr>
        <p:spPr>
          <a:xfrm>
            <a:off x="787791" y="198608"/>
            <a:ext cx="7568418" cy="1754326"/>
          </a:xfrm>
          <a:prstGeom prst="rect">
            <a:avLst/>
          </a:prstGeom>
          <a:noFill/>
        </p:spPr>
        <p:txBody>
          <a:bodyPr wrap="square" rtlCol="0">
            <a:spAutoFit/>
          </a:bodyPr>
          <a:lstStyle/>
          <a:p>
            <a:pPr algn="ctr"/>
            <a:r>
              <a:rPr lang="tr-TR" sz="5400" dirty="0">
                <a:solidFill>
                  <a:srgbClr val="C00000"/>
                </a:solidFill>
              </a:rPr>
              <a:t>İletişim sorunlarının nedenleri</a:t>
            </a:r>
          </a:p>
        </p:txBody>
      </p:sp>
    </p:spTree>
    <p:extLst>
      <p:ext uri="{BB962C8B-B14F-4D97-AF65-F5344CB8AC3E}">
        <p14:creationId xmlns:p14="http://schemas.microsoft.com/office/powerpoint/2010/main" val="39437691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085723"/>
            <a:ext cx="7568418" cy="5170646"/>
          </a:xfrm>
          <a:prstGeom prst="rect">
            <a:avLst/>
          </a:prstGeom>
          <a:noFill/>
        </p:spPr>
        <p:txBody>
          <a:bodyPr wrap="square" rtlCol="0">
            <a:spAutoFit/>
          </a:bodyPr>
          <a:lstStyle/>
          <a:p>
            <a:pPr lvl="0"/>
            <a:r>
              <a:rPr lang="tr-TR" sz="3000" dirty="0" smtClean="0">
                <a:solidFill>
                  <a:srgbClr val="C00000"/>
                </a:solidFill>
              </a:rPr>
              <a:t>1- Bilişsel </a:t>
            </a:r>
            <a:r>
              <a:rPr lang="tr-TR" sz="3000" dirty="0">
                <a:solidFill>
                  <a:srgbClr val="C00000"/>
                </a:solidFill>
              </a:rPr>
              <a:t>eksiklikler</a:t>
            </a:r>
          </a:p>
          <a:p>
            <a:r>
              <a:rPr lang="tr-TR" sz="3000" dirty="0" smtClean="0">
                <a:solidFill>
                  <a:srgbClr val="002060"/>
                </a:solidFill>
              </a:rPr>
              <a:t>Olayların </a:t>
            </a:r>
            <a:r>
              <a:rPr lang="tr-TR" sz="3000" dirty="0">
                <a:solidFill>
                  <a:srgbClr val="002060"/>
                </a:solidFill>
              </a:rPr>
              <a:t>algılanması, hatırlanması ve düşünülmesinde yer alan zihinsel faaliyetlerin tamamına “Biliş” denilir. </a:t>
            </a:r>
          </a:p>
          <a:p>
            <a:r>
              <a:rPr lang="tr-TR" sz="3000" dirty="0">
                <a:solidFill>
                  <a:srgbClr val="002060"/>
                </a:solidFill>
              </a:rPr>
              <a:t>Sağlıklı iletişim için bilişsel zenginlik gerekir</a:t>
            </a:r>
            <a:r>
              <a:rPr lang="tr-TR" sz="3000" dirty="0" smtClean="0">
                <a:solidFill>
                  <a:srgbClr val="002060"/>
                </a:solidFill>
              </a:rPr>
              <a:t>.</a:t>
            </a:r>
          </a:p>
          <a:p>
            <a:endParaRPr lang="tr-TR" sz="3000" dirty="0">
              <a:solidFill>
                <a:srgbClr val="002060"/>
              </a:solidFill>
            </a:endParaRPr>
          </a:p>
          <a:p>
            <a:pPr lvl="0"/>
            <a:r>
              <a:rPr lang="tr-TR" sz="3000" dirty="0">
                <a:solidFill>
                  <a:srgbClr val="C00000"/>
                </a:solidFill>
              </a:rPr>
              <a:t>2- Kalıplaşmış düşünceler</a:t>
            </a:r>
          </a:p>
          <a:p>
            <a:r>
              <a:rPr lang="tr-TR" sz="3000" dirty="0" smtClean="0">
                <a:solidFill>
                  <a:srgbClr val="002060"/>
                </a:solidFill>
              </a:rPr>
              <a:t>Düşüncelerimiz </a:t>
            </a:r>
            <a:r>
              <a:rPr lang="tr-TR" sz="3000" dirty="0">
                <a:solidFill>
                  <a:srgbClr val="002060"/>
                </a:solidFill>
              </a:rPr>
              <a:t>duygularımızı, duygularımız ise davranışlarımızı belirler. Ruhsal hastalıkların temel nedeni gerçekçi olmayan negatif düşüncelerin etkisine girmektir</a:t>
            </a:r>
            <a:r>
              <a:rPr lang="tr-TR" sz="3000" dirty="0" smtClean="0">
                <a:solidFill>
                  <a:srgbClr val="002060"/>
                </a:solidFill>
              </a:rPr>
              <a:t>.</a:t>
            </a:r>
            <a:endParaRPr lang="tr-TR" sz="3000" dirty="0">
              <a:solidFill>
                <a:srgbClr val="002060"/>
              </a:solidFill>
            </a:endParaRPr>
          </a:p>
        </p:txBody>
      </p:sp>
      <p:sp>
        <p:nvSpPr>
          <p:cNvPr id="3" name="Metin kutusu 2"/>
          <p:cNvSpPr txBox="1"/>
          <p:nvPr/>
        </p:nvSpPr>
        <p:spPr>
          <a:xfrm>
            <a:off x="787791" y="198510"/>
            <a:ext cx="6016421" cy="630942"/>
          </a:xfrm>
          <a:prstGeom prst="rect">
            <a:avLst/>
          </a:prstGeom>
          <a:noFill/>
        </p:spPr>
        <p:txBody>
          <a:bodyPr wrap="square" rtlCol="0">
            <a:spAutoFit/>
          </a:bodyPr>
          <a:lstStyle/>
          <a:p>
            <a:r>
              <a:rPr lang="tr-TR" sz="3500" dirty="0" smtClean="0">
                <a:solidFill>
                  <a:srgbClr val="C00000"/>
                </a:solidFill>
              </a:rPr>
              <a:t>İletişim sorunlarının nedenleri</a:t>
            </a:r>
            <a:endParaRPr lang="tr-TR" sz="3500" dirty="0">
              <a:solidFill>
                <a:srgbClr val="C00000"/>
              </a:solidFill>
            </a:endParaRPr>
          </a:p>
        </p:txBody>
      </p:sp>
    </p:spTree>
    <p:extLst>
      <p:ext uri="{BB962C8B-B14F-4D97-AF65-F5344CB8AC3E}">
        <p14:creationId xmlns:p14="http://schemas.microsoft.com/office/powerpoint/2010/main" val="78607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249321"/>
            <a:ext cx="7568418" cy="4708981"/>
          </a:xfrm>
          <a:prstGeom prst="rect">
            <a:avLst/>
          </a:prstGeom>
          <a:noFill/>
        </p:spPr>
        <p:txBody>
          <a:bodyPr wrap="square" rtlCol="0">
            <a:spAutoFit/>
          </a:bodyPr>
          <a:lstStyle/>
          <a:p>
            <a:pPr lvl="0"/>
            <a:r>
              <a:rPr lang="tr-TR" sz="3000" dirty="0" smtClean="0">
                <a:solidFill>
                  <a:srgbClr val="C00000"/>
                </a:solidFill>
              </a:rPr>
              <a:t>3- Aşırı </a:t>
            </a:r>
            <a:r>
              <a:rPr lang="tr-TR" sz="3000" dirty="0">
                <a:solidFill>
                  <a:srgbClr val="C00000"/>
                </a:solidFill>
              </a:rPr>
              <a:t>genelleme huyu</a:t>
            </a:r>
          </a:p>
          <a:p>
            <a:r>
              <a:rPr lang="tr-TR" sz="3000" dirty="0" smtClean="0">
                <a:solidFill>
                  <a:srgbClr val="002060"/>
                </a:solidFill>
              </a:rPr>
              <a:t>Belirli </a:t>
            </a:r>
            <a:r>
              <a:rPr lang="tr-TR" sz="3000" dirty="0">
                <a:solidFill>
                  <a:srgbClr val="002060"/>
                </a:solidFill>
              </a:rPr>
              <a:t>bir özelliğin, her yerde herkes için geçerli olduğunu düşünmektir. </a:t>
            </a:r>
          </a:p>
          <a:p>
            <a:r>
              <a:rPr lang="tr-TR" sz="3000" dirty="0">
                <a:solidFill>
                  <a:srgbClr val="002060"/>
                </a:solidFill>
              </a:rPr>
              <a:t>Genelleme yapan kişi, parça ile bütün arasındaki farkı göremez</a:t>
            </a:r>
            <a:r>
              <a:rPr lang="tr-TR" sz="3000" dirty="0" smtClean="0">
                <a:solidFill>
                  <a:srgbClr val="002060"/>
                </a:solidFill>
              </a:rPr>
              <a:t>.</a:t>
            </a:r>
          </a:p>
          <a:p>
            <a:pPr lvl="0"/>
            <a:endParaRPr lang="tr-TR" sz="3000" dirty="0" smtClean="0">
              <a:solidFill>
                <a:srgbClr val="C00000"/>
              </a:solidFill>
            </a:endParaRPr>
          </a:p>
          <a:p>
            <a:pPr lvl="0"/>
            <a:r>
              <a:rPr lang="tr-TR" sz="3000" dirty="0" smtClean="0">
                <a:solidFill>
                  <a:srgbClr val="C00000"/>
                </a:solidFill>
              </a:rPr>
              <a:t>4- </a:t>
            </a:r>
            <a:r>
              <a:rPr lang="tr-TR" sz="3000" dirty="0">
                <a:solidFill>
                  <a:srgbClr val="C00000"/>
                </a:solidFill>
              </a:rPr>
              <a:t>Ya hep ya hiç</a:t>
            </a:r>
          </a:p>
          <a:p>
            <a:r>
              <a:rPr lang="tr-TR" sz="3000" dirty="0" smtClean="0">
                <a:solidFill>
                  <a:srgbClr val="002060"/>
                </a:solidFill>
              </a:rPr>
              <a:t>Olayların </a:t>
            </a:r>
            <a:r>
              <a:rPr lang="tr-TR" sz="3000" dirty="0">
                <a:solidFill>
                  <a:srgbClr val="002060"/>
                </a:solidFill>
              </a:rPr>
              <a:t>siyah beyaz olarak algılanmasıdır. Ara renk yoktur. Ara renk aslında çözümün ve alternatif oluşturabilmenin anahtarıdır</a:t>
            </a:r>
            <a:r>
              <a:rPr lang="tr-TR" sz="3000" dirty="0" smtClean="0">
                <a:solidFill>
                  <a:srgbClr val="002060"/>
                </a:solidFill>
              </a:rPr>
              <a:t>.</a:t>
            </a:r>
            <a:endParaRPr lang="tr-TR" sz="3000" dirty="0">
              <a:solidFill>
                <a:srgbClr val="002060"/>
              </a:solidFill>
            </a:endParaRPr>
          </a:p>
        </p:txBody>
      </p:sp>
      <p:sp>
        <p:nvSpPr>
          <p:cNvPr id="5" name="Metin kutusu 4"/>
          <p:cNvSpPr txBox="1"/>
          <p:nvPr/>
        </p:nvSpPr>
        <p:spPr>
          <a:xfrm>
            <a:off x="787791" y="198510"/>
            <a:ext cx="6016421" cy="630942"/>
          </a:xfrm>
          <a:prstGeom prst="rect">
            <a:avLst/>
          </a:prstGeom>
          <a:noFill/>
        </p:spPr>
        <p:txBody>
          <a:bodyPr wrap="square" rtlCol="0">
            <a:spAutoFit/>
          </a:bodyPr>
          <a:lstStyle/>
          <a:p>
            <a:r>
              <a:rPr lang="tr-TR" sz="3500" dirty="0" smtClean="0">
                <a:solidFill>
                  <a:srgbClr val="C00000"/>
                </a:solidFill>
              </a:rPr>
              <a:t>İletişim sorunlarının nedenleri</a:t>
            </a:r>
            <a:endParaRPr lang="tr-TR" sz="3500" dirty="0">
              <a:solidFill>
                <a:srgbClr val="C00000"/>
              </a:solidFill>
            </a:endParaRPr>
          </a:p>
        </p:txBody>
      </p:sp>
    </p:spTree>
    <p:extLst>
      <p:ext uri="{BB962C8B-B14F-4D97-AF65-F5344CB8AC3E}">
        <p14:creationId xmlns:p14="http://schemas.microsoft.com/office/powerpoint/2010/main" val="229487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370344"/>
            <a:ext cx="7568418" cy="4708981"/>
          </a:xfrm>
          <a:prstGeom prst="rect">
            <a:avLst/>
          </a:prstGeom>
          <a:noFill/>
        </p:spPr>
        <p:txBody>
          <a:bodyPr wrap="square" rtlCol="0">
            <a:spAutoFit/>
          </a:bodyPr>
          <a:lstStyle/>
          <a:p>
            <a:pPr lvl="0"/>
            <a:r>
              <a:rPr lang="tr-TR" sz="3000" dirty="0" smtClean="0">
                <a:solidFill>
                  <a:srgbClr val="C00000"/>
                </a:solidFill>
              </a:rPr>
              <a:t>5- Kişiselleştirmek </a:t>
            </a:r>
            <a:endParaRPr lang="tr-TR" sz="3000" dirty="0">
              <a:solidFill>
                <a:srgbClr val="C00000"/>
              </a:solidFill>
            </a:endParaRPr>
          </a:p>
          <a:p>
            <a:r>
              <a:rPr lang="tr-TR" sz="3000" dirty="0" smtClean="0">
                <a:solidFill>
                  <a:srgbClr val="002060"/>
                </a:solidFill>
              </a:rPr>
              <a:t>Alınganlıktır</a:t>
            </a:r>
            <a:r>
              <a:rPr lang="tr-TR" sz="3000" dirty="0">
                <a:solidFill>
                  <a:srgbClr val="002060"/>
                </a:solidFill>
              </a:rPr>
              <a:t>. Açık iletişimin olmadığı yerlerde daha sık rastlanır. </a:t>
            </a:r>
            <a:endParaRPr lang="tr-TR" sz="3000" dirty="0" smtClean="0">
              <a:solidFill>
                <a:srgbClr val="002060"/>
              </a:solidFill>
            </a:endParaRPr>
          </a:p>
          <a:p>
            <a:pPr lvl="0"/>
            <a:endParaRPr lang="tr-TR" sz="3000" dirty="0" smtClean="0">
              <a:solidFill>
                <a:srgbClr val="C00000"/>
              </a:solidFill>
            </a:endParaRPr>
          </a:p>
          <a:p>
            <a:pPr lvl="0"/>
            <a:r>
              <a:rPr lang="tr-TR" sz="3000" dirty="0" smtClean="0">
                <a:solidFill>
                  <a:srgbClr val="C00000"/>
                </a:solidFill>
              </a:rPr>
              <a:t>6- </a:t>
            </a:r>
            <a:r>
              <a:rPr lang="tr-TR" sz="3000" dirty="0">
                <a:solidFill>
                  <a:srgbClr val="C00000"/>
                </a:solidFill>
              </a:rPr>
              <a:t>Mükemmeliyetçilik</a:t>
            </a:r>
          </a:p>
          <a:p>
            <a:r>
              <a:rPr lang="tr-TR" sz="3000" dirty="0" smtClean="0">
                <a:solidFill>
                  <a:srgbClr val="002060"/>
                </a:solidFill>
              </a:rPr>
              <a:t>Hayat </a:t>
            </a:r>
            <a:r>
              <a:rPr lang="tr-TR" sz="3000" dirty="0">
                <a:solidFill>
                  <a:srgbClr val="002060"/>
                </a:solidFill>
              </a:rPr>
              <a:t>‘-</a:t>
            </a:r>
            <a:r>
              <a:rPr lang="tr-TR" sz="3000" dirty="0" err="1">
                <a:solidFill>
                  <a:srgbClr val="002060"/>
                </a:solidFill>
              </a:rPr>
              <a:t>meli</a:t>
            </a:r>
            <a:r>
              <a:rPr lang="tr-TR" sz="3000" dirty="0">
                <a:solidFill>
                  <a:srgbClr val="002060"/>
                </a:solidFill>
              </a:rPr>
              <a:t>, -malı’ ile yaşanır</a:t>
            </a:r>
            <a:r>
              <a:rPr lang="tr-TR" sz="3000" dirty="0" smtClean="0">
                <a:solidFill>
                  <a:srgbClr val="002060"/>
                </a:solidFill>
              </a:rPr>
              <a:t>.</a:t>
            </a:r>
          </a:p>
          <a:p>
            <a:endParaRPr lang="tr-TR" sz="3000" dirty="0">
              <a:solidFill>
                <a:srgbClr val="002060"/>
              </a:solidFill>
            </a:endParaRPr>
          </a:p>
          <a:p>
            <a:pPr lvl="0"/>
            <a:r>
              <a:rPr lang="tr-TR" sz="3000" dirty="0">
                <a:solidFill>
                  <a:srgbClr val="C00000"/>
                </a:solidFill>
              </a:rPr>
              <a:t>7- Değiştirme hevesi</a:t>
            </a:r>
          </a:p>
          <a:p>
            <a:r>
              <a:rPr lang="tr-TR" sz="3000" dirty="0" smtClean="0">
                <a:solidFill>
                  <a:srgbClr val="002060"/>
                </a:solidFill>
              </a:rPr>
              <a:t>Çevremizdeki </a:t>
            </a:r>
            <a:r>
              <a:rPr lang="tr-TR" sz="3000" dirty="0">
                <a:solidFill>
                  <a:srgbClr val="002060"/>
                </a:solidFill>
              </a:rPr>
              <a:t>herkesi bizim gibi düşündürmeye çalışmaktır. </a:t>
            </a:r>
          </a:p>
        </p:txBody>
      </p:sp>
      <p:sp>
        <p:nvSpPr>
          <p:cNvPr id="5" name="Metin kutusu 4"/>
          <p:cNvSpPr txBox="1"/>
          <p:nvPr/>
        </p:nvSpPr>
        <p:spPr>
          <a:xfrm>
            <a:off x="787791" y="198510"/>
            <a:ext cx="6016421" cy="630942"/>
          </a:xfrm>
          <a:prstGeom prst="rect">
            <a:avLst/>
          </a:prstGeom>
          <a:noFill/>
        </p:spPr>
        <p:txBody>
          <a:bodyPr wrap="square" rtlCol="0">
            <a:spAutoFit/>
          </a:bodyPr>
          <a:lstStyle/>
          <a:p>
            <a:r>
              <a:rPr lang="tr-TR" sz="3500" dirty="0" smtClean="0">
                <a:solidFill>
                  <a:srgbClr val="C00000"/>
                </a:solidFill>
              </a:rPr>
              <a:t>İletişim sorunlarının nedenleri</a:t>
            </a:r>
            <a:endParaRPr lang="tr-TR" sz="3500" dirty="0">
              <a:solidFill>
                <a:srgbClr val="C00000"/>
              </a:solidFill>
            </a:endParaRPr>
          </a:p>
        </p:txBody>
      </p:sp>
    </p:spTree>
    <p:extLst>
      <p:ext uri="{BB962C8B-B14F-4D97-AF65-F5344CB8AC3E}">
        <p14:creationId xmlns:p14="http://schemas.microsoft.com/office/powerpoint/2010/main" val="84692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229902"/>
            <a:ext cx="7568418" cy="4524315"/>
          </a:xfrm>
          <a:prstGeom prst="rect">
            <a:avLst/>
          </a:prstGeom>
          <a:noFill/>
        </p:spPr>
        <p:txBody>
          <a:bodyPr wrap="square" rtlCol="0">
            <a:spAutoFit/>
          </a:bodyPr>
          <a:lstStyle/>
          <a:p>
            <a:pPr lvl="0"/>
            <a:r>
              <a:rPr lang="tr-TR" sz="3200" dirty="0" smtClean="0">
                <a:solidFill>
                  <a:srgbClr val="C00000"/>
                </a:solidFill>
              </a:rPr>
              <a:t>8- Aşırı fedakarlık</a:t>
            </a:r>
          </a:p>
          <a:p>
            <a:r>
              <a:rPr lang="tr-TR" sz="3200" dirty="0" smtClean="0">
                <a:solidFill>
                  <a:srgbClr val="002060"/>
                </a:solidFill>
              </a:rPr>
              <a:t>Değiştirme </a:t>
            </a:r>
            <a:r>
              <a:rPr lang="tr-TR" sz="3200" dirty="0">
                <a:solidFill>
                  <a:srgbClr val="002060"/>
                </a:solidFill>
              </a:rPr>
              <a:t>gayretinin tam tersidir. Yumuşak atın çiftesi</a:t>
            </a:r>
            <a:r>
              <a:rPr lang="tr-TR" sz="3200" dirty="0" smtClean="0">
                <a:solidFill>
                  <a:srgbClr val="002060"/>
                </a:solidFill>
              </a:rPr>
              <a:t>…</a:t>
            </a:r>
          </a:p>
          <a:p>
            <a:pPr lvl="0"/>
            <a:endParaRPr lang="tr-TR" sz="3200" dirty="0" smtClean="0">
              <a:solidFill>
                <a:srgbClr val="C00000"/>
              </a:solidFill>
            </a:endParaRPr>
          </a:p>
          <a:p>
            <a:pPr lvl="0"/>
            <a:r>
              <a:rPr lang="tr-TR" sz="3200" dirty="0" smtClean="0">
                <a:solidFill>
                  <a:srgbClr val="C00000"/>
                </a:solidFill>
              </a:rPr>
              <a:t>9- </a:t>
            </a:r>
            <a:r>
              <a:rPr lang="tr-TR" sz="3200" dirty="0">
                <a:solidFill>
                  <a:srgbClr val="C00000"/>
                </a:solidFill>
              </a:rPr>
              <a:t>Pişmanlık psikolojisi</a:t>
            </a:r>
          </a:p>
          <a:p>
            <a:r>
              <a:rPr lang="tr-TR" sz="3200" dirty="0" smtClean="0">
                <a:solidFill>
                  <a:srgbClr val="002060"/>
                </a:solidFill>
              </a:rPr>
              <a:t>Kişi </a:t>
            </a:r>
            <a:r>
              <a:rPr lang="tr-TR" sz="3200" dirty="0">
                <a:solidFill>
                  <a:srgbClr val="002060"/>
                </a:solidFill>
              </a:rPr>
              <a:t>hep “keşke”lerle yaşar. </a:t>
            </a:r>
            <a:endParaRPr lang="tr-TR" sz="3200" dirty="0" smtClean="0">
              <a:solidFill>
                <a:srgbClr val="002060"/>
              </a:solidFill>
            </a:endParaRPr>
          </a:p>
          <a:p>
            <a:pPr lvl="0"/>
            <a:endParaRPr lang="tr-TR" sz="3200" dirty="0" smtClean="0">
              <a:solidFill>
                <a:srgbClr val="C00000"/>
              </a:solidFill>
            </a:endParaRPr>
          </a:p>
          <a:p>
            <a:pPr lvl="0"/>
            <a:r>
              <a:rPr lang="tr-TR" sz="3200" dirty="0" smtClean="0">
                <a:solidFill>
                  <a:srgbClr val="C00000"/>
                </a:solidFill>
              </a:rPr>
              <a:t>10- </a:t>
            </a:r>
            <a:r>
              <a:rPr lang="tr-TR" sz="3200" dirty="0">
                <a:solidFill>
                  <a:srgbClr val="C00000"/>
                </a:solidFill>
              </a:rPr>
              <a:t>Toptancılık psikolojisi</a:t>
            </a:r>
          </a:p>
          <a:p>
            <a:r>
              <a:rPr lang="tr-TR" sz="3200" dirty="0" smtClean="0">
                <a:solidFill>
                  <a:srgbClr val="002060"/>
                </a:solidFill>
              </a:rPr>
              <a:t>Tüm </a:t>
            </a:r>
            <a:r>
              <a:rPr lang="tr-TR" sz="3200" dirty="0">
                <a:solidFill>
                  <a:srgbClr val="002060"/>
                </a:solidFill>
              </a:rPr>
              <a:t>yumurtaları aynı sepete koyma halidir. </a:t>
            </a:r>
          </a:p>
        </p:txBody>
      </p:sp>
      <p:sp>
        <p:nvSpPr>
          <p:cNvPr id="5" name="Metin kutusu 4"/>
          <p:cNvSpPr txBox="1"/>
          <p:nvPr/>
        </p:nvSpPr>
        <p:spPr>
          <a:xfrm>
            <a:off x="787791" y="198510"/>
            <a:ext cx="6016421" cy="630942"/>
          </a:xfrm>
          <a:prstGeom prst="rect">
            <a:avLst/>
          </a:prstGeom>
          <a:noFill/>
        </p:spPr>
        <p:txBody>
          <a:bodyPr wrap="square" rtlCol="0">
            <a:spAutoFit/>
          </a:bodyPr>
          <a:lstStyle/>
          <a:p>
            <a:r>
              <a:rPr lang="tr-TR" sz="3500" dirty="0" smtClean="0">
                <a:solidFill>
                  <a:srgbClr val="C00000"/>
                </a:solidFill>
              </a:rPr>
              <a:t>İletişim sorunlarının nedenleri</a:t>
            </a:r>
            <a:endParaRPr lang="tr-TR" sz="3500" dirty="0">
              <a:solidFill>
                <a:srgbClr val="C00000"/>
              </a:solidFill>
            </a:endParaRPr>
          </a:p>
        </p:txBody>
      </p:sp>
    </p:spTree>
    <p:extLst>
      <p:ext uri="{BB962C8B-B14F-4D97-AF65-F5344CB8AC3E}">
        <p14:creationId xmlns:p14="http://schemas.microsoft.com/office/powerpoint/2010/main" val="379977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064363"/>
            <a:ext cx="7568418" cy="5170646"/>
          </a:xfrm>
          <a:prstGeom prst="rect">
            <a:avLst/>
          </a:prstGeom>
          <a:noFill/>
        </p:spPr>
        <p:txBody>
          <a:bodyPr wrap="square" rtlCol="0">
            <a:spAutoFit/>
          </a:bodyPr>
          <a:lstStyle/>
          <a:p>
            <a:pPr lvl="0"/>
            <a:r>
              <a:rPr lang="tr-TR" sz="3000" dirty="0" smtClean="0">
                <a:solidFill>
                  <a:srgbClr val="C00000"/>
                </a:solidFill>
              </a:rPr>
              <a:t>11- Algı hataları</a:t>
            </a:r>
          </a:p>
          <a:p>
            <a:r>
              <a:rPr lang="tr-TR" sz="3000" dirty="0" smtClean="0">
                <a:solidFill>
                  <a:srgbClr val="002060"/>
                </a:solidFill>
              </a:rPr>
              <a:t>Algı</a:t>
            </a:r>
            <a:r>
              <a:rPr lang="tr-TR" sz="3000" dirty="0">
                <a:solidFill>
                  <a:srgbClr val="002060"/>
                </a:solidFill>
              </a:rPr>
              <a:t>, beyne ulaşan bilginin örgütlenerek anlamlandırılmasıdır. </a:t>
            </a:r>
          </a:p>
          <a:p>
            <a:r>
              <a:rPr lang="tr-TR" sz="3000" dirty="0">
                <a:solidFill>
                  <a:srgbClr val="002060"/>
                </a:solidFill>
              </a:rPr>
              <a:t>Sözlü ve sözsüz iletişim için önemlidir.</a:t>
            </a:r>
          </a:p>
          <a:p>
            <a:r>
              <a:rPr lang="tr-TR" sz="3000" dirty="0">
                <a:solidFill>
                  <a:srgbClr val="002060"/>
                </a:solidFill>
              </a:rPr>
              <a:t>Algı ne kadar sağlıklıysa, iletişim o kadar sağlıklı olur</a:t>
            </a:r>
            <a:r>
              <a:rPr lang="tr-TR" sz="3000" dirty="0" smtClean="0">
                <a:solidFill>
                  <a:srgbClr val="002060"/>
                </a:solidFill>
              </a:rPr>
              <a:t>.</a:t>
            </a:r>
          </a:p>
          <a:p>
            <a:endParaRPr lang="tr-TR" sz="3000" dirty="0" smtClean="0">
              <a:solidFill>
                <a:srgbClr val="002060"/>
              </a:solidFill>
            </a:endParaRPr>
          </a:p>
          <a:p>
            <a:pPr lvl="0"/>
            <a:r>
              <a:rPr lang="tr-TR" sz="3000" dirty="0">
                <a:solidFill>
                  <a:srgbClr val="C00000"/>
                </a:solidFill>
              </a:rPr>
              <a:t>12- Duygu </a:t>
            </a:r>
          </a:p>
          <a:p>
            <a:r>
              <a:rPr lang="tr-TR" sz="3000" dirty="0" smtClean="0">
                <a:solidFill>
                  <a:srgbClr val="002060"/>
                </a:solidFill>
              </a:rPr>
              <a:t>Bizi </a:t>
            </a:r>
            <a:r>
              <a:rPr lang="tr-TR" sz="3000" dirty="0">
                <a:solidFill>
                  <a:srgbClr val="002060"/>
                </a:solidFill>
              </a:rPr>
              <a:t>biz yapan yanımız duygularımız. Tanınmayan ve kontrol edilemeyen duygular iletişim zorlukları oluşturur</a:t>
            </a:r>
            <a:r>
              <a:rPr lang="tr-TR" sz="3000" dirty="0" smtClean="0">
                <a:solidFill>
                  <a:srgbClr val="002060"/>
                </a:solidFill>
              </a:rPr>
              <a:t>.</a:t>
            </a:r>
            <a:endParaRPr lang="tr-TR" sz="3000" dirty="0">
              <a:solidFill>
                <a:srgbClr val="002060"/>
              </a:solidFill>
            </a:endParaRPr>
          </a:p>
        </p:txBody>
      </p:sp>
      <p:sp>
        <p:nvSpPr>
          <p:cNvPr id="5" name="Metin kutusu 4"/>
          <p:cNvSpPr txBox="1"/>
          <p:nvPr/>
        </p:nvSpPr>
        <p:spPr>
          <a:xfrm>
            <a:off x="787791" y="198510"/>
            <a:ext cx="6016421" cy="630942"/>
          </a:xfrm>
          <a:prstGeom prst="rect">
            <a:avLst/>
          </a:prstGeom>
          <a:noFill/>
        </p:spPr>
        <p:txBody>
          <a:bodyPr wrap="square" rtlCol="0">
            <a:spAutoFit/>
          </a:bodyPr>
          <a:lstStyle/>
          <a:p>
            <a:r>
              <a:rPr lang="tr-TR" sz="3500" dirty="0" smtClean="0">
                <a:solidFill>
                  <a:srgbClr val="C00000"/>
                </a:solidFill>
              </a:rPr>
              <a:t>İletişim sorunlarının nedenleri</a:t>
            </a:r>
            <a:endParaRPr lang="tr-TR" sz="3500" dirty="0">
              <a:solidFill>
                <a:srgbClr val="C00000"/>
              </a:solidFill>
            </a:endParaRPr>
          </a:p>
        </p:txBody>
      </p:sp>
    </p:spTree>
    <p:extLst>
      <p:ext uri="{BB962C8B-B14F-4D97-AF65-F5344CB8AC3E}">
        <p14:creationId xmlns:p14="http://schemas.microsoft.com/office/powerpoint/2010/main" val="240371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273497"/>
            <a:ext cx="7568418" cy="3046988"/>
          </a:xfrm>
          <a:prstGeom prst="rect">
            <a:avLst/>
          </a:prstGeom>
          <a:noFill/>
        </p:spPr>
        <p:txBody>
          <a:bodyPr wrap="square" rtlCol="0">
            <a:spAutoFit/>
          </a:bodyPr>
          <a:lstStyle/>
          <a:p>
            <a:pPr lvl="0"/>
            <a:r>
              <a:rPr lang="tr-TR" sz="3200" dirty="0" smtClean="0">
                <a:solidFill>
                  <a:srgbClr val="C00000"/>
                </a:solidFill>
              </a:rPr>
              <a:t>13- Kişisel faktörler</a:t>
            </a:r>
          </a:p>
          <a:p>
            <a:r>
              <a:rPr lang="tr-TR" sz="3200" dirty="0" smtClean="0">
                <a:solidFill>
                  <a:srgbClr val="002060"/>
                </a:solidFill>
              </a:rPr>
              <a:t>Cinsiyet</a:t>
            </a:r>
            <a:r>
              <a:rPr lang="tr-TR" sz="3200" dirty="0">
                <a:solidFill>
                  <a:srgbClr val="002060"/>
                </a:solidFill>
              </a:rPr>
              <a:t>, fiziksel görünüm, yaşam felsefesi, kültürel faktörler, roller, sosyal çevre, mesajın </a:t>
            </a:r>
            <a:r>
              <a:rPr lang="tr-TR" sz="3200" dirty="0" smtClean="0">
                <a:solidFill>
                  <a:srgbClr val="002060"/>
                </a:solidFill>
              </a:rPr>
              <a:t>niteliği</a:t>
            </a:r>
          </a:p>
          <a:p>
            <a:endParaRPr lang="tr-TR" sz="3200" dirty="0">
              <a:solidFill>
                <a:srgbClr val="002060"/>
              </a:solidFill>
            </a:endParaRPr>
          </a:p>
          <a:p>
            <a:pPr lvl="0"/>
            <a:r>
              <a:rPr lang="tr-TR" sz="3200" dirty="0">
                <a:solidFill>
                  <a:srgbClr val="C00000"/>
                </a:solidFill>
              </a:rPr>
              <a:t>14- </a:t>
            </a:r>
            <a:r>
              <a:rPr lang="tr-TR" sz="3200" dirty="0" smtClean="0">
                <a:solidFill>
                  <a:srgbClr val="C00000"/>
                </a:solidFill>
              </a:rPr>
              <a:t>Empati</a:t>
            </a:r>
            <a:endParaRPr lang="tr-TR" sz="3200" dirty="0">
              <a:solidFill>
                <a:srgbClr val="C00000"/>
              </a:solidFill>
            </a:endParaRPr>
          </a:p>
        </p:txBody>
      </p:sp>
      <p:sp>
        <p:nvSpPr>
          <p:cNvPr id="5" name="Metin kutusu 4"/>
          <p:cNvSpPr txBox="1"/>
          <p:nvPr/>
        </p:nvSpPr>
        <p:spPr>
          <a:xfrm>
            <a:off x="787791" y="198510"/>
            <a:ext cx="6016421" cy="630942"/>
          </a:xfrm>
          <a:prstGeom prst="rect">
            <a:avLst/>
          </a:prstGeom>
          <a:noFill/>
        </p:spPr>
        <p:txBody>
          <a:bodyPr wrap="square" rtlCol="0">
            <a:spAutoFit/>
          </a:bodyPr>
          <a:lstStyle/>
          <a:p>
            <a:r>
              <a:rPr lang="tr-TR" sz="3500" dirty="0" smtClean="0">
                <a:solidFill>
                  <a:srgbClr val="C00000"/>
                </a:solidFill>
              </a:rPr>
              <a:t>İletişim sorunlarının nedenleri</a:t>
            </a:r>
            <a:endParaRPr lang="tr-TR" sz="3500" dirty="0">
              <a:solidFill>
                <a:srgbClr val="C00000"/>
              </a:solidFill>
            </a:endParaRPr>
          </a:p>
        </p:txBody>
      </p:sp>
    </p:spTree>
    <p:extLst>
      <p:ext uri="{BB962C8B-B14F-4D97-AF65-F5344CB8AC3E}">
        <p14:creationId xmlns:p14="http://schemas.microsoft.com/office/powerpoint/2010/main" val="336673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843951"/>
            <a:ext cx="7568418" cy="3170099"/>
          </a:xfrm>
          <a:prstGeom prst="rect">
            <a:avLst/>
          </a:prstGeom>
          <a:noFill/>
        </p:spPr>
        <p:txBody>
          <a:bodyPr wrap="square" rtlCol="0">
            <a:spAutoFit/>
          </a:bodyPr>
          <a:lstStyle/>
          <a:p>
            <a:pPr algn="ctr"/>
            <a:r>
              <a:rPr lang="tr-TR" sz="5000" dirty="0" smtClean="0">
                <a:solidFill>
                  <a:srgbClr val="002060"/>
                </a:solidFill>
              </a:rPr>
              <a:t>İletişim</a:t>
            </a:r>
          </a:p>
          <a:p>
            <a:pPr algn="ctr"/>
            <a:endParaRPr lang="tr-TR" sz="5000" dirty="0">
              <a:solidFill>
                <a:srgbClr val="002060"/>
              </a:solidFill>
            </a:endParaRPr>
          </a:p>
          <a:p>
            <a:pPr algn="ctr"/>
            <a:r>
              <a:rPr lang="tr-TR" sz="5000" dirty="0">
                <a:solidFill>
                  <a:srgbClr val="002060"/>
                </a:solidFill>
              </a:rPr>
              <a:t>“Bilgi üretme, aktarma ve anlamlandırma </a:t>
            </a:r>
            <a:r>
              <a:rPr lang="tr-TR" sz="5000" dirty="0" err="1">
                <a:solidFill>
                  <a:srgbClr val="002060"/>
                </a:solidFill>
              </a:rPr>
              <a:t>süreci”dir</a:t>
            </a:r>
            <a:r>
              <a:rPr lang="tr-TR" sz="5000" dirty="0" smtClean="0">
                <a:solidFill>
                  <a:srgbClr val="002060"/>
                </a:solidFill>
              </a:rPr>
              <a:t>.</a:t>
            </a:r>
            <a:endParaRPr lang="tr-TR" sz="5000" dirty="0">
              <a:solidFill>
                <a:srgbClr val="002060"/>
              </a:solidFill>
            </a:endParaRPr>
          </a:p>
        </p:txBody>
      </p:sp>
      <p:sp>
        <p:nvSpPr>
          <p:cNvPr id="3" name="Metin kutusu 2"/>
          <p:cNvSpPr txBox="1"/>
          <p:nvPr/>
        </p:nvSpPr>
        <p:spPr>
          <a:xfrm>
            <a:off x="787791" y="198510"/>
            <a:ext cx="3609397" cy="630942"/>
          </a:xfrm>
          <a:prstGeom prst="rect">
            <a:avLst/>
          </a:prstGeom>
          <a:noFill/>
        </p:spPr>
        <p:txBody>
          <a:bodyPr wrap="square" rtlCol="0">
            <a:spAutoFit/>
          </a:bodyPr>
          <a:lstStyle/>
          <a:p>
            <a:r>
              <a:rPr lang="tr-TR" sz="3500" dirty="0" smtClean="0">
                <a:solidFill>
                  <a:srgbClr val="C00000"/>
                </a:solidFill>
              </a:rPr>
              <a:t>İletişim Nedir?</a:t>
            </a:r>
            <a:endParaRPr lang="tr-TR" sz="3500" dirty="0">
              <a:solidFill>
                <a:srgbClr val="C00000"/>
              </a:solidFill>
            </a:endParaRPr>
          </a:p>
        </p:txBody>
      </p:sp>
    </p:spTree>
    <p:extLst>
      <p:ext uri="{BB962C8B-B14F-4D97-AF65-F5344CB8AC3E}">
        <p14:creationId xmlns:p14="http://schemas.microsoft.com/office/powerpoint/2010/main" val="26962664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32" y="0"/>
            <a:ext cx="9162832" cy="6857999"/>
          </a:xfrm>
          <a:prstGeom prst="rect">
            <a:avLst/>
          </a:prstGeom>
        </p:spPr>
      </p:pic>
      <p:sp>
        <p:nvSpPr>
          <p:cNvPr id="4" name="3 Metin kutusu"/>
          <p:cNvSpPr txBox="1"/>
          <p:nvPr/>
        </p:nvSpPr>
        <p:spPr>
          <a:xfrm>
            <a:off x="3719250" y="2738934"/>
            <a:ext cx="5409536" cy="3631763"/>
          </a:xfrm>
          <a:prstGeom prst="rect">
            <a:avLst/>
          </a:prstGeom>
          <a:noFill/>
        </p:spPr>
        <p:txBody>
          <a:bodyPr wrap="square" rtlCol="0">
            <a:spAutoFit/>
          </a:bodyPr>
          <a:lstStyle/>
          <a:p>
            <a:pPr algn="ctr"/>
            <a:r>
              <a:rPr lang="tr-TR" sz="4000" dirty="0">
                <a:solidFill>
                  <a:srgbClr val="002060"/>
                </a:solidFill>
              </a:rPr>
              <a:t>İletişimden faydalanabilmek için iletişim sürecinin planlanması gerekir.</a:t>
            </a:r>
          </a:p>
          <a:p>
            <a:pPr algn="ctr"/>
            <a:r>
              <a:rPr lang="tr-TR" sz="2000" dirty="0">
                <a:solidFill>
                  <a:srgbClr val="C00000"/>
                </a:solidFill>
              </a:rPr>
              <a:t> </a:t>
            </a:r>
          </a:p>
          <a:p>
            <a:pPr algn="ctr"/>
            <a:r>
              <a:rPr lang="tr-TR" sz="5000" dirty="0">
                <a:solidFill>
                  <a:srgbClr val="C00000"/>
                </a:solidFill>
              </a:rPr>
              <a:t>Nedir bu planlama?</a:t>
            </a:r>
          </a:p>
        </p:txBody>
      </p:sp>
    </p:spTree>
    <p:extLst>
      <p:ext uri="{BB962C8B-B14F-4D97-AF65-F5344CB8AC3E}">
        <p14:creationId xmlns:p14="http://schemas.microsoft.com/office/powerpoint/2010/main" val="29281192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216455"/>
            <a:ext cx="7568418" cy="5016758"/>
          </a:xfrm>
          <a:prstGeom prst="rect">
            <a:avLst/>
          </a:prstGeom>
          <a:noFill/>
        </p:spPr>
        <p:txBody>
          <a:bodyPr wrap="square" rtlCol="0">
            <a:spAutoFit/>
          </a:bodyPr>
          <a:lstStyle/>
          <a:p>
            <a:pPr marL="514350" lvl="0" indent="-514350">
              <a:buFont typeface="+mj-lt"/>
              <a:buAutoNum type="arabicPeriod"/>
            </a:pPr>
            <a:r>
              <a:rPr lang="tr-TR" sz="3200" dirty="0">
                <a:solidFill>
                  <a:srgbClr val="002060"/>
                </a:solidFill>
              </a:rPr>
              <a:t>Ne söyleyeceğimizi </a:t>
            </a:r>
            <a:r>
              <a:rPr lang="tr-TR" sz="3200" dirty="0" smtClean="0">
                <a:solidFill>
                  <a:srgbClr val="002060"/>
                </a:solidFill>
              </a:rPr>
              <a:t>bilmek.</a:t>
            </a:r>
          </a:p>
          <a:p>
            <a:pPr marL="514350" lvl="0" indent="-514350">
              <a:buFont typeface="+mj-lt"/>
              <a:buAutoNum type="arabicPeriod"/>
            </a:pPr>
            <a:endParaRPr lang="tr-TR" sz="3200" dirty="0">
              <a:solidFill>
                <a:srgbClr val="002060"/>
              </a:solidFill>
            </a:endParaRPr>
          </a:p>
          <a:p>
            <a:pPr marL="514350" lvl="0" indent="-514350">
              <a:buFont typeface="+mj-lt"/>
              <a:buAutoNum type="arabicPeriod"/>
            </a:pPr>
            <a:r>
              <a:rPr lang="tr-TR" sz="3200" dirty="0">
                <a:solidFill>
                  <a:srgbClr val="002060"/>
                </a:solidFill>
              </a:rPr>
              <a:t>Ne zaman söylemenin daha uygun olduğuna karar </a:t>
            </a:r>
            <a:r>
              <a:rPr lang="tr-TR" sz="3200" dirty="0" smtClean="0">
                <a:solidFill>
                  <a:srgbClr val="002060"/>
                </a:solidFill>
              </a:rPr>
              <a:t>vermek.</a:t>
            </a:r>
          </a:p>
          <a:p>
            <a:pPr marL="514350" lvl="0" indent="-514350">
              <a:buFont typeface="+mj-lt"/>
              <a:buAutoNum type="arabicPeriod"/>
            </a:pPr>
            <a:endParaRPr lang="tr-TR" sz="3200" dirty="0">
              <a:solidFill>
                <a:srgbClr val="002060"/>
              </a:solidFill>
            </a:endParaRPr>
          </a:p>
          <a:p>
            <a:pPr marL="514350" lvl="0" indent="-514350">
              <a:buFont typeface="+mj-lt"/>
              <a:buAutoNum type="arabicPeriod"/>
            </a:pPr>
            <a:r>
              <a:rPr lang="tr-TR" sz="3200" dirty="0">
                <a:solidFill>
                  <a:srgbClr val="002060"/>
                </a:solidFill>
              </a:rPr>
              <a:t>Nerede söylemenin doğru olduğuna karar </a:t>
            </a:r>
            <a:r>
              <a:rPr lang="tr-TR" sz="3200" dirty="0" smtClean="0">
                <a:solidFill>
                  <a:srgbClr val="002060"/>
                </a:solidFill>
              </a:rPr>
              <a:t>vermek.</a:t>
            </a:r>
          </a:p>
          <a:p>
            <a:pPr marL="514350" lvl="0" indent="-514350">
              <a:buFont typeface="+mj-lt"/>
              <a:buAutoNum type="arabicPeriod"/>
            </a:pPr>
            <a:endParaRPr lang="tr-TR" sz="3200" dirty="0">
              <a:solidFill>
                <a:srgbClr val="002060"/>
              </a:solidFill>
            </a:endParaRPr>
          </a:p>
          <a:p>
            <a:pPr marL="514350" lvl="0" indent="-514350">
              <a:buFont typeface="+mj-lt"/>
              <a:buAutoNum type="arabicPeriod"/>
            </a:pPr>
            <a:r>
              <a:rPr lang="tr-TR" sz="3200" dirty="0">
                <a:solidFill>
                  <a:srgbClr val="002060"/>
                </a:solidFill>
              </a:rPr>
              <a:t>En iyi nasıl söyleneceği hususunda fikir </a:t>
            </a:r>
            <a:r>
              <a:rPr lang="tr-TR" sz="3200" dirty="0" smtClean="0">
                <a:solidFill>
                  <a:srgbClr val="002060"/>
                </a:solidFill>
              </a:rPr>
              <a:t>yürütmek.</a:t>
            </a:r>
            <a:endParaRPr lang="tr-TR" sz="3200" dirty="0">
              <a:solidFill>
                <a:srgbClr val="002060"/>
              </a:solidFill>
            </a:endParaRPr>
          </a:p>
        </p:txBody>
      </p:sp>
      <p:sp>
        <p:nvSpPr>
          <p:cNvPr id="3" name="Metin kutusu 2"/>
          <p:cNvSpPr txBox="1"/>
          <p:nvPr/>
        </p:nvSpPr>
        <p:spPr>
          <a:xfrm>
            <a:off x="787791" y="198510"/>
            <a:ext cx="4053150" cy="630942"/>
          </a:xfrm>
          <a:prstGeom prst="rect">
            <a:avLst/>
          </a:prstGeom>
          <a:noFill/>
        </p:spPr>
        <p:txBody>
          <a:bodyPr wrap="square" rtlCol="0">
            <a:spAutoFit/>
          </a:bodyPr>
          <a:lstStyle/>
          <a:p>
            <a:r>
              <a:rPr lang="tr-TR" sz="3500" dirty="0" smtClean="0">
                <a:solidFill>
                  <a:srgbClr val="C00000"/>
                </a:solidFill>
              </a:rPr>
              <a:t>Sürecin planlanması</a:t>
            </a:r>
            <a:endParaRPr lang="tr-TR" sz="3500" dirty="0">
              <a:solidFill>
                <a:srgbClr val="C00000"/>
              </a:solidFill>
            </a:endParaRPr>
          </a:p>
        </p:txBody>
      </p:sp>
    </p:spTree>
    <p:extLst>
      <p:ext uri="{BB962C8B-B14F-4D97-AF65-F5344CB8AC3E}">
        <p14:creationId xmlns:p14="http://schemas.microsoft.com/office/powerpoint/2010/main" val="300619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055091"/>
            <a:ext cx="7568418" cy="5016758"/>
          </a:xfrm>
          <a:prstGeom prst="rect">
            <a:avLst/>
          </a:prstGeom>
          <a:noFill/>
        </p:spPr>
        <p:txBody>
          <a:bodyPr wrap="square" rtlCol="0">
            <a:spAutoFit/>
          </a:bodyPr>
          <a:lstStyle/>
          <a:p>
            <a:pPr lvl="0"/>
            <a:r>
              <a:rPr lang="tr-TR" sz="3200" dirty="0" smtClean="0">
                <a:solidFill>
                  <a:srgbClr val="002060"/>
                </a:solidFill>
              </a:rPr>
              <a:t>4. Olanları </a:t>
            </a:r>
            <a:r>
              <a:rPr lang="tr-TR" sz="3200" dirty="0">
                <a:solidFill>
                  <a:srgbClr val="002060"/>
                </a:solidFill>
              </a:rPr>
              <a:t>basite indirgeyerek </a:t>
            </a:r>
            <a:r>
              <a:rPr lang="tr-TR" sz="3200" dirty="0" smtClean="0">
                <a:solidFill>
                  <a:srgbClr val="002060"/>
                </a:solidFill>
              </a:rPr>
              <a:t>aktarabilmek</a:t>
            </a:r>
          </a:p>
          <a:p>
            <a:pPr lvl="0"/>
            <a:endParaRPr lang="tr-TR" sz="3200" dirty="0" smtClean="0">
              <a:solidFill>
                <a:srgbClr val="002060"/>
              </a:solidFill>
            </a:endParaRPr>
          </a:p>
          <a:p>
            <a:pPr lvl="0"/>
            <a:r>
              <a:rPr lang="tr-TR" sz="3200" dirty="0" smtClean="0">
                <a:solidFill>
                  <a:srgbClr val="002060"/>
                </a:solidFill>
              </a:rPr>
              <a:t>5. Akıcı </a:t>
            </a:r>
            <a:r>
              <a:rPr lang="tr-TR" sz="3200" dirty="0">
                <a:solidFill>
                  <a:srgbClr val="002060"/>
                </a:solidFill>
              </a:rPr>
              <a:t>bir dille ve karşımızdaki kişiyle göz teması kurarak </a:t>
            </a:r>
            <a:r>
              <a:rPr lang="tr-TR" sz="3200" dirty="0" smtClean="0">
                <a:solidFill>
                  <a:srgbClr val="002060"/>
                </a:solidFill>
              </a:rPr>
              <a:t>anlatabilmek</a:t>
            </a:r>
          </a:p>
          <a:p>
            <a:pPr lvl="0"/>
            <a:endParaRPr lang="tr-TR" sz="3200" dirty="0" smtClean="0">
              <a:solidFill>
                <a:srgbClr val="002060"/>
              </a:solidFill>
            </a:endParaRPr>
          </a:p>
          <a:p>
            <a:pPr lvl="0"/>
            <a:r>
              <a:rPr lang="tr-TR" sz="3200" dirty="0" smtClean="0">
                <a:solidFill>
                  <a:srgbClr val="002060"/>
                </a:solidFill>
              </a:rPr>
              <a:t>6. Dikkati </a:t>
            </a:r>
            <a:r>
              <a:rPr lang="tr-TR" sz="3200" dirty="0">
                <a:solidFill>
                  <a:srgbClr val="002060"/>
                </a:solidFill>
              </a:rPr>
              <a:t>yoğunlaştırabilmek ve karşımızdaki kişinin mesajı anlayıp anlamadığını kontrol </a:t>
            </a:r>
            <a:r>
              <a:rPr lang="tr-TR" sz="3200" dirty="0" smtClean="0">
                <a:solidFill>
                  <a:srgbClr val="002060"/>
                </a:solidFill>
              </a:rPr>
              <a:t>edebilmek</a:t>
            </a:r>
          </a:p>
          <a:p>
            <a:pPr lvl="0"/>
            <a:endParaRPr lang="tr-TR" sz="3200" dirty="0" smtClean="0">
              <a:solidFill>
                <a:srgbClr val="002060"/>
              </a:solidFill>
            </a:endParaRPr>
          </a:p>
          <a:p>
            <a:pPr lvl="0"/>
            <a:r>
              <a:rPr lang="tr-TR" sz="3200" dirty="0" smtClean="0">
                <a:solidFill>
                  <a:srgbClr val="002060"/>
                </a:solidFill>
              </a:rPr>
              <a:t>7.Saygılı </a:t>
            </a:r>
            <a:r>
              <a:rPr lang="tr-TR" sz="3200" dirty="0">
                <a:solidFill>
                  <a:srgbClr val="002060"/>
                </a:solidFill>
              </a:rPr>
              <a:t>ve estetik hareket </a:t>
            </a:r>
            <a:r>
              <a:rPr lang="tr-TR" sz="3200" dirty="0" smtClean="0">
                <a:solidFill>
                  <a:srgbClr val="002060"/>
                </a:solidFill>
              </a:rPr>
              <a:t>edebilmek</a:t>
            </a:r>
            <a:endParaRPr lang="tr-TR" sz="3200" dirty="0">
              <a:solidFill>
                <a:srgbClr val="002060"/>
              </a:solidFill>
            </a:endParaRPr>
          </a:p>
        </p:txBody>
      </p:sp>
      <p:sp>
        <p:nvSpPr>
          <p:cNvPr id="3" name="Metin kutusu 2"/>
          <p:cNvSpPr txBox="1"/>
          <p:nvPr/>
        </p:nvSpPr>
        <p:spPr>
          <a:xfrm>
            <a:off x="787791" y="198510"/>
            <a:ext cx="3985915" cy="630942"/>
          </a:xfrm>
          <a:prstGeom prst="rect">
            <a:avLst/>
          </a:prstGeom>
          <a:noFill/>
        </p:spPr>
        <p:txBody>
          <a:bodyPr wrap="square" rtlCol="0">
            <a:spAutoFit/>
          </a:bodyPr>
          <a:lstStyle/>
          <a:p>
            <a:r>
              <a:rPr lang="tr-TR" sz="3500" dirty="0" smtClean="0">
                <a:solidFill>
                  <a:srgbClr val="C00000"/>
                </a:solidFill>
              </a:rPr>
              <a:t>Sürecin planlanması</a:t>
            </a:r>
            <a:endParaRPr lang="tr-TR" sz="3500" dirty="0">
              <a:solidFill>
                <a:srgbClr val="C00000"/>
              </a:solidFill>
            </a:endParaRPr>
          </a:p>
        </p:txBody>
      </p:sp>
    </p:spTree>
    <p:extLst>
      <p:ext uri="{BB962C8B-B14F-4D97-AF65-F5344CB8AC3E}">
        <p14:creationId xmlns:p14="http://schemas.microsoft.com/office/powerpoint/2010/main" val="251125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905506"/>
            <a:ext cx="7568418" cy="3046988"/>
          </a:xfrm>
          <a:prstGeom prst="rect">
            <a:avLst/>
          </a:prstGeom>
          <a:noFill/>
        </p:spPr>
        <p:txBody>
          <a:bodyPr wrap="square" rtlCol="0">
            <a:spAutoFit/>
          </a:bodyPr>
          <a:lstStyle/>
          <a:p>
            <a:r>
              <a:rPr lang="tr-TR" sz="3200" dirty="0" smtClean="0">
                <a:solidFill>
                  <a:srgbClr val="002060"/>
                </a:solidFill>
              </a:rPr>
              <a:t>Görüşme</a:t>
            </a:r>
            <a:r>
              <a:rPr lang="tr-TR" sz="3200" dirty="0">
                <a:solidFill>
                  <a:srgbClr val="002060"/>
                </a:solidFill>
              </a:rPr>
              <a:t>, bir konu üzerinde aydınlanmak ve bilgi sahibi olmak amacı ile yüz yüze yapılan konuşma şeklinde tanımlanır.</a:t>
            </a:r>
          </a:p>
          <a:p>
            <a:endParaRPr lang="tr-TR" sz="3200" dirty="0" smtClean="0">
              <a:solidFill>
                <a:srgbClr val="002060"/>
              </a:solidFill>
            </a:endParaRPr>
          </a:p>
          <a:p>
            <a:r>
              <a:rPr lang="tr-TR" sz="3200" dirty="0" smtClean="0">
                <a:solidFill>
                  <a:srgbClr val="002060"/>
                </a:solidFill>
              </a:rPr>
              <a:t>Görüşme</a:t>
            </a:r>
            <a:r>
              <a:rPr lang="tr-TR" sz="3200" dirty="0">
                <a:solidFill>
                  <a:srgbClr val="002060"/>
                </a:solidFill>
              </a:rPr>
              <a:t>, en basit anlamda belli bir amaca yönelik oluşu ile konuşmadan ayrılır. </a:t>
            </a:r>
            <a:endParaRPr lang="tr-TR" sz="3200" dirty="0" smtClean="0">
              <a:solidFill>
                <a:srgbClr val="002060"/>
              </a:solidFill>
            </a:endParaRPr>
          </a:p>
        </p:txBody>
      </p:sp>
      <p:sp>
        <p:nvSpPr>
          <p:cNvPr id="3" name="Metin kutusu 2"/>
          <p:cNvSpPr txBox="1"/>
          <p:nvPr/>
        </p:nvSpPr>
        <p:spPr>
          <a:xfrm>
            <a:off x="787791" y="198510"/>
            <a:ext cx="7468703" cy="630942"/>
          </a:xfrm>
          <a:prstGeom prst="rect">
            <a:avLst/>
          </a:prstGeom>
          <a:noFill/>
        </p:spPr>
        <p:txBody>
          <a:bodyPr wrap="square" rtlCol="0">
            <a:spAutoFit/>
          </a:bodyPr>
          <a:lstStyle/>
          <a:p>
            <a:pPr lvl="0"/>
            <a:r>
              <a:rPr lang="tr-TR" sz="3500" dirty="0">
                <a:solidFill>
                  <a:srgbClr val="C00000"/>
                </a:solidFill>
              </a:rPr>
              <a:t>Etkili iletişimin temel ilkeleri nelerdir?</a:t>
            </a:r>
          </a:p>
        </p:txBody>
      </p:sp>
    </p:spTree>
    <p:extLst>
      <p:ext uri="{BB962C8B-B14F-4D97-AF65-F5344CB8AC3E}">
        <p14:creationId xmlns:p14="http://schemas.microsoft.com/office/powerpoint/2010/main" val="30712818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0" y="1098393"/>
            <a:ext cx="8073821" cy="5447645"/>
          </a:xfrm>
          <a:prstGeom prst="rect">
            <a:avLst/>
          </a:prstGeom>
          <a:noFill/>
        </p:spPr>
        <p:txBody>
          <a:bodyPr wrap="square" rtlCol="0">
            <a:spAutoFit/>
          </a:bodyPr>
          <a:lstStyle/>
          <a:p>
            <a:r>
              <a:rPr lang="tr-TR" sz="2900" dirty="0" smtClean="0">
                <a:solidFill>
                  <a:srgbClr val="002060"/>
                </a:solidFill>
              </a:rPr>
              <a:t>Görüşmeyi </a:t>
            </a:r>
            <a:r>
              <a:rPr lang="tr-TR" sz="2900" dirty="0">
                <a:solidFill>
                  <a:srgbClr val="002060"/>
                </a:solidFill>
              </a:rPr>
              <a:t>konuşmadan ayıran temel özellikler şunlardır:</a:t>
            </a:r>
          </a:p>
          <a:p>
            <a:pPr lvl="0"/>
            <a:endParaRPr lang="tr-TR" sz="2900" dirty="0" smtClean="0">
              <a:solidFill>
                <a:srgbClr val="002060"/>
              </a:solidFill>
            </a:endParaRPr>
          </a:p>
          <a:p>
            <a:pPr lvl="0"/>
            <a:r>
              <a:rPr lang="tr-TR" sz="2900" dirty="0" smtClean="0">
                <a:solidFill>
                  <a:srgbClr val="002060"/>
                </a:solidFill>
              </a:rPr>
              <a:t>Görüşmede </a:t>
            </a:r>
            <a:r>
              <a:rPr lang="tr-TR" sz="2900" dirty="0">
                <a:solidFill>
                  <a:srgbClr val="002060"/>
                </a:solidFill>
              </a:rPr>
              <a:t>bilinçli olarak saptanmış bir amaç vardır. </a:t>
            </a:r>
            <a:r>
              <a:rPr lang="tr-TR" sz="2900" dirty="0" smtClean="0">
                <a:solidFill>
                  <a:srgbClr val="002060"/>
                </a:solidFill>
              </a:rPr>
              <a:t>Profesyonel görüşmelerde </a:t>
            </a:r>
            <a:r>
              <a:rPr lang="tr-TR" sz="2900" dirty="0">
                <a:solidFill>
                  <a:srgbClr val="002060"/>
                </a:solidFill>
              </a:rPr>
              <a:t>kişinin ulaşmak istediği bir hedefi belirlemesine yardımcı olmak ve ulaşana kadar onu desteklemek, farkındalık kazanmasına yardımcı olmak amaçtır</a:t>
            </a:r>
            <a:r>
              <a:rPr lang="tr-TR" sz="2900" dirty="0" smtClean="0">
                <a:solidFill>
                  <a:srgbClr val="002060"/>
                </a:solidFill>
              </a:rPr>
              <a:t>.</a:t>
            </a:r>
          </a:p>
          <a:p>
            <a:pPr lvl="0"/>
            <a:endParaRPr lang="tr-TR" sz="2900" dirty="0">
              <a:solidFill>
                <a:srgbClr val="002060"/>
              </a:solidFill>
            </a:endParaRPr>
          </a:p>
          <a:p>
            <a:pPr lvl="0"/>
            <a:r>
              <a:rPr lang="tr-TR" sz="2900" dirty="0">
                <a:solidFill>
                  <a:srgbClr val="002060"/>
                </a:solidFill>
              </a:rPr>
              <a:t>Görüşmenin belli bir amacı olduğu için, konuşmanın kapsamı amaca ulaşmayı kolaylaştıracak şekilde bir düzen ve bütünlük gösterir.</a:t>
            </a:r>
          </a:p>
        </p:txBody>
      </p:sp>
      <p:sp>
        <p:nvSpPr>
          <p:cNvPr id="3" name="Metin kutusu 2"/>
          <p:cNvSpPr txBox="1"/>
          <p:nvPr/>
        </p:nvSpPr>
        <p:spPr>
          <a:xfrm>
            <a:off x="787791" y="198510"/>
            <a:ext cx="7468703" cy="630942"/>
          </a:xfrm>
          <a:prstGeom prst="rect">
            <a:avLst/>
          </a:prstGeom>
          <a:noFill/>
        </p:spPr>
        <p:txBody>
          <a:bodyPr wrap="square" rtlCol="0">
            <a:spAutoFit/>
          </a:bodyPr>
          <a:lstStyle/>
          <a:p>
            <a:pPr lvl="0"/>
            <a:r>
              <a:rPr lang="tr-TR" sz="3500" dirty="0">
                <a:solidFill>
                  <a:srgbClr val="C00000"/>
                </a:solidFill>
              </a:rPr>
              <a:t>Etkili iletişimin temel ilkeleri nelerdir?</a:t>
            </a:r>
          </a:p>
        </p:txBody>
      </p:sp>
    </p:spTree>
    <p:extLst>
      <p:ext uri="{BB962C8B-B14F-4D97-AF65-F5344CB8AC3E}">
        <p14:creationId xmlns:p14="http://schemas.microsoft.com/office/powerpoint/2010/main" val="24898537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902999"/>
            <a:ext cx="7568418" cy="5509200"/>
          </a:xfrm>
          <a:prstGeom prst="rect">
            <a:avLst/>
          </a:prstGeom>
          <a:noFill/>
        </p:spPr>
        <p:txBody>
          <a:bodyPr wrap="square" rtlCol="0">
            <a:spAutoFit/>
          </a:bodyPr>
          <a:lstStyle/>
          <a:p>
            <a:r>
              <a:rPr lang="tr-TR" sz="3200" dirty="0" smtClean="0">
                <a:solidFill>
                  <a:srgbClr val="002060"/>
                </a:solidFill>
              </a:rPr>
              <a:t>Birbirleri </a:t>
            </a:r>
            <a:r>
              <a:rPr lang="tr-TR" sz="3200" dirty="0">
                <a:solidFill>
                  <a:srgbClr val="002060"/>
                </a:solidFill>
              </a:rPr>
              <a:t>ile etkileşimde bulunacak kişilerin ilk önce yaptığı davranış </a:t>
            </a:r>
            <a:r>
              <a:rPr lang="tr-TR" sz="3200" dirty="0" smtClean="0">
                <a:solidFill>
                  <a:srgbClr val="002060"/>
                </a:solidFill>
              </a:rPr>
              <a:t>tanışmadır.</a:t>
            </a:r>
          </a:p>
          <a:p>
            <a:endParaRPr lang="tr-TR" sz="3200" dirty="0">
              <a:solidFill>
                <a:srgbClr val="002060"/>
              </a:solidFill>
            </a:endParaRPr>
          </a:p>
          <a:p>
            <a:r>
              <a:rPr lang="tr-TR" sz="3200" dirty="0" smtClean="0">
                <a:solidFill>
                  <a:srgbClr val="002060"/>
                </a:solidFill>
              </a:rPr>
              <a:t>Tanışma </a:t>
            </a:r>
            <a:r>
              <a:rPr lang="tr-TR" sz="3200" dirty="0">
                <a:solidFill>
                  <a:srgbClr val="002060"/>
                </a:solidFill>
              </a:rPr>
              <a:t>“güven oluşturmanın” ilk adımı olması sebebiyle çok büyük önem taşır. </a:t>
            </a:r>
            <a:endParaRPr lang="tr-TR" sz="3200" dirty="0" smtClean="0">
              <a:solidFill>
                <a:srgbClr val="002060"/>
              </a:solidFill>
            </a:endParaRPr>
          </a:p>
          <a:p>
            <a:endParaRPr lang="tr-TR" sz="3200" dirty="0">
              <a:solidFill>
                <a:srgbClr val="002060"/>
              </a:solidFill>
            </a:endParaRPr>
          </a:p>
          <a:p>
            <a:r>
              <a:rPr lang="tr-TR" sz="3200" dirty="0" smtClean="0">
                <a:solidFill>
                  <a:srgbClr val="002060"/>
                </a:solidFill>
              </a:rPr>
              <a:t>Kişilerin </a:t>
            </a:r>
            <a:r>
              <a:rPr lang="tr-TR" sz="3200" dirty="0">
                <a:solidFill>
                  <a:srgbClr val="002060"/>
                </a:solidFill>
              </a:rPr>
              <a:t>birbirlerine ilettikleri ve iletecekleri mesajları </a:t>
            </a:r>
            <a:r>
              <a:rPr lang="tr-TR" sz="3200" dirty="0" smtClean="0">
                <a:solidFill>
                  <a:srgbClr val="002060"/>
                </a:solidFill>
              </a:rPr>
              <a:t>vardır.</a:t>
            </a:r>
          </a:p>
          <a:p>
            <a:endParaRPr lang="tr-TR" sz="3200" dirty="0">
              <a:solidFill>
                <a:srgbClr val="002060"/>
              </a:solidFill>
            </a:endParaRPr>
          </a:p>
          <a:p>
            <a:r>
              <a:rPr lang="tr-TR" sz="3200" dirty="0" smtClean="0">
                <a:solidFill>
                  <a:srgbClr val="002060"/>
                </a:solidFill>
              </a:rPr>
              <a:t>Bu </a:t>
            </a:r>
            <a:r>
              <a:rPr lang="tr-TR" sz="3200" dirty="0">
                <a:solidFill>
                  <a:srgbClr val="002060"/>
                </a:solidFill>
              </a:rPr>
              <a:t>mesajlar sözlü ya da sözsüz (jestler, mimikler, duruş…vs.) olabilir</a:t>
            </a:r>
            <a:r>
              <a:rPr lang="tr-TR" sz="3200" dirty="0" smtClean="0">
                <a:solidFill>
                  <a:srgbClr val="002060"/>
                </a:solidFill>
              </a:rPr>
              <a:t>.</a:t>
            </a:r>
          </a:p>
        </p:txBody>
      </p:sp>
      <p:sp>
        <p:nvSpPr>
          <p:cNvPr id="3" name="Metin kutusu 2"/>
          <p:cNvSpPr txBox="1"/>
          <p:nvPr/>
        </p:nvSpPr>
        <p:spPr>
          <a:xfrm>
            <a:off x="787791" y="198510"/>
            <a:ext cx="3878338" cy="630942"/>
          </a:xfrm>
          <a:prstGeom prst="rect">
            <a:avLst/>
          </a:prstGeom>
          <a:noFill/>
        </p:spPr>
        <p:txBody>
          <a:bodyPr wrap="square" rtlCol="0">
            <a:spAutoFit/>
          </a:bodyPr>
          <a:lstStyle/>
          <a:p>
            <a:r>
              <a:rPr lang="tr-TR" sz="3500" dirty="0" smtClean="0">
                <a:solidFill>
                  <a:srgbClr val="C00000"/>
                </a:solidFill>
              </a:rPr>
              <a:t>Tanışma nasıl olur?</a:t>
            </a:r>
            <a:endParaRPr lang="tr-TR" sz="3500" dirty="0">
              <a:solidFill>
                <a:srgbClr val="C00000"/>
              </a:solidFill>
            </a:endParaRPr>
          </a:p>
        </p:txBody>
      </p:sp>
    </p:spTree>
    <p:extLst>
      <p:ext uri="{BB962C8B-B14F-4D97-AF65-F5344CB8AC3E}">
        <p14:creationId xmlns:p14="http://schemas.microsoft.com/office/powerpoint/2010/main" val="29461222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972322"/>
            <a:ext cx="7568418" cy="5262979"/>
          </a:xfrm>
          <a:prstGeom prst="rect">
            <a:avLst/>
          </a:prstGeom>
          <a:noFill/>
        </p:spPr>
        <p:txBody>
          <a:bodyPr wrap="square" rtlCol="0">
            <a:spAutoFit/>
          </a:bodyPr>
          <a:lstStyle/>
          <a:p>
            <a:pPr marL="514350" lvl="0" indent="-514350">
              <a:buFont typeface="+mj-lt"/>
              <a:buAutoNum type="arabicPeriod"/>
            </a:pPr>
            <a:r>
              <a:rPr lang="tr-TR" sz="2800" dirty="0" smtClean="0">
                <a:solidFill>
                  <a:srgbClr val="002060"/>
                </a:solidFill>
              </a:rPr>
              <a:t>Göz </a:t>
            </a:r>
            <a:r>
              <a:rPr lang="tr-TR" sz="2800" dirty="0">
                <a:solidFill>
                  <a:srgbClr val="002060"/>
                </a:solidFill>
              </a:rPr>
              <a:t>kontağı kurun</a:t>
            </a:r>
            <a:r>
              <a:rPr lang="tr-TR" sz="2800" dirty="0" smtClean="0">
                <a:solidFill>
                  <a:srgbClr val="002060"/>
                </a:solidFill>
              </a:rPr>
              <a:t>.</a:t>
            </a:r>
          </a:p>
          <a:p>
            <a:pPr marL="514350" lvl="0" indent="-514350">
              <a:buFont typeface="+mj-lt"/>
              <a:buAutoNum type="arabicPeriod"/>
            </a:pPr>
            <a:endParaRPr lang="tr-TR" sz="2800" dirty="0">
              <a:solidFill>
                <a:srgbClr val="002060"/>
              </a:solidFill>
            </a:endParaRPr>
          </a:p>
          <a:p>
            <a:pPr marL="514350" lvl="0" indent="-514350">
              <a:buFont typeface="+mj-lt"/>
              <a:buAutoNum type="arabicPeriod"/>
            </a:pPr>
            <a:r>
              <a:rPr lang="tr-TR" sz="2800" dirty="0" smtClean="0">
                <a:solidFill>
                  <a:srgbClr val="002060"/>
                </a:solidFill>
              </a:rPr>
              <a:t>Kişi </a:t>
            </a:r>
            <a:r>
              <a:rPr lang="tr-TR" sz="2800" dirty="0">
                <a:solidFill>
                  <a:srgbClr val="002060"/>
                </a:solidFill>
              </a:rPr>
              <a:t>ile tam karşı karşıya gelecek şekilde durun</a:t>
            </a:r>
            <a:r>
              <a:rPr lang="tr-TR" sz="2800" dirty="0" smtClean="0">
                <a:solidFill>
                  <a:srgbClr val="002060"/>
                </a:solidFill>
              </a:rPr>
              <a:t>.</a:t>
            </a:r>
          </a:p>
          <a:p>
            <a:pPr marL="514350" lvl="0" indent="-514350">
              <a:buFont typeface="+mj-lt"/>
              <a:buAutoNum type="arabicPeriod"/>
            </a:pPr>
            <a:endParaRPr lang="tr-TR" sz="2800" dirty="0">
              <a:solidFill>
                <a:srgbClr val="002060"/>
              </a:solidFill>
            </a:endParaRPr>
          </a:p>
          <a:p>
            <a:pPr marL="514350" lvl="0" indent="-514350">
              <a:buFont typeface="+mj-lt"/>
              <a:buAutoNum type="arabicPeriod"/>
            </a:pPr>
            <a:r>
              <a:rPr lang="tr-TR" sz="2800" dirty="0">
                <a:solidFill>
                  <a:srgbClr val="002060"/>
                </a:solidFill>
              </a:rPr>
              <a:t>Sözcükleriniz net, düzgün, anlaşılır ve ses tonunuz güven verici olsun</a:t>
            </a:r>
            <a:r>
              <a:rPr lang="tr-TR" sz="2800" dirty="0" smtClean="0">
                <a:solidFill>
                  <a:srgbClr val="002060"/>
                </a:solidFill>
              </a:rPr>
              <a:t>.</a:t>
            </a:r>
          </a:p>
          <a:p>
            <a:pPr marL="514350" lvl="0" indent="-514350">
              <a:buFont typeface="+mj-lt"/>
              <a:buAutoNum type="arabicPeriod"/>
            </a:pPr>
            <a:endParaRPr lang="tr-TR" sz="2800" dirty="0">
              <a:solidFill>
                <a:srgbClr val="002060"/>
              </a:solidFill>
            </a:endParaRPr>
          </a:p>
          <a:p>
            <a:pPr marL="514350" lvl="0" indent="-514350">
              <a:buFont typeface="+mj-lt"/>
              <a:buAutoNum type="arabicPeriod"/>
            </a:pPr>
            <a:r>
              <a:rPr lang="tr-TR" sz="2800" dirty="0">
                <a:solidFill>
                  <a:srgbClr val="002060"/>
                </a:solidFill>
              </a:rPr>
              <a:t>El sıkarken bunu mutlaka kuvvetli ve güven veren bir şekilde yapın</a:t>
            </a:r>
            <a:r>
              <a:rPr lang="tr-TR" sz="2800" dirty="0" smtClean="0">
                <a:solidFill>
                  <a:srgbClr val="002060"/>
                </a:solidFill>
              </a:rPr>
              <a:t>.</a:t>
            </a:r>
          </a:p>
          <a:p>
            <a:pPr marL="514350" lvl="0" indent="-514350">
              <a:buFont typeface="+mj-lt"/>
              <a:buAutoNum type="arabicPeriod"/>
            </a:pPr>
            <a:endParaRPr lang="tr-TR" sz="2800" dirty="0">
              <a:solidFill>
                <a:srgbClr val="002060"/>
              </a:solidFill>
            </a:endParaRPr>
          </a:p>
          <a:p>
            <a:pPr marL="514350" lvl="0" indent="-514350">
              <a:buFont typeface="+mj-lt"/>
              <a:buAutoNum type="arabicPeriod"/>
            </a:pPr>
            <a:r>
              <a:rPr lang="tr-TR" sz="2800" dirty="0">
                <a:solidFill>
                  <a:srgbClr val="002060"/>
                </a:solidFill>
              </a:rPr>
              <a:t>Giysileriniz görüşme için uygun olmalı, aşırılıktan kaçınmalısınız</a:t>
            </a:r>
            <a:r>
              <a:rPr lang="tr-TR" sz="2800" dirty="0" smtClean="0">
                <a:solidFill>
                  <a:srgbClr val="002060"/>
                </a:solidFill>
              </a:rPr>
              <a:t>.</a:t>
            </a:r>
            <a:endParaRPr lang="tr-TR" sz="3200" dirty="0">
              <a:solidFill>
                <a:srgbClr val="002060"/>
              </a:solidFill>
            </a:endParaRPr>
          </a:p>
        </p:txBody>
      </p:sp>
      <p:sp>
        <p:nvSpPr>
          <p:cNvPr id="3" name="Metin kutusu 2"/>
          <p:cNvSpPr txBox="1"/>
          <p:nvPr/>
        </p:nvSpPr>
        <p:spPr>
          <a:xfrm>
            <a:off x="787791" y="198510"/>
            <a:ext cx="3878338" cy="646331"/>
          </a:xfrm>
          <a:prstGeom prst="rect">
            <a:avLst/>
          </a:prstGeom>
          <a:noFill/>
        </p:spPr>
        <p:txBody>
          <a:bodyPr wrap="square" rtlCol="0">
            <a:spAutoFit/>
          </a:bodyPr>
          <a:lstStyle/>
          <a:p>
            <a:r>
              <a:rPr lang="tr-TR" sz="3500" dirty="0">
                <a:solidFill>
                  <a:srgbClr val="C00000"/>
                </a:solidFill>
              </a:rPr>
              <a:t>Tanışmada;</a:t>
            </a:r>
          </a:p>
        </p:txBody>
      </p:sp>
    </p:spTree>
    <p:extLst>
      <p:ext uri="{BB962C8B-B14F-4D97-AF65-F5344CB8AC3E}">
        <p14:creationId xmlns:p14="http://schemas.microsoft.com/office/powerpoint/2010/main" val="18807984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906956"/>
            <a:ext cx="7568418" cy="5339923"/>
          </a:xfrm>
          <a:prstGeom prst="rect">
            <a:avLst/>
          </a:prstGeom>
          <a:noFill/>
        </p:spPr>
        <p:txBody>
          <a:bodyPr wrap="square" rtlCol="0">
            <a:spAutoFit/>
          </a:bodyPr>
          <a:lstStyle/>
          <a:p>
            <a:r>
              <a:rPr lang="tr-TR" sz="3100" dirty="0" smtClean="0">
                <a:solidFill>
                  <a:srgbClr val="002060"/>
                </a:solidFill>
              </a:rPr>
              <a:t>Tanışma </a:t>
            </a:r>
            <a:r>
              <a:rPr lang="tr-TR" sz="3100" dirty="0">
                <a:solidFill>
                  <a:srgbClr val="002060"/>
                </a:solidFill>
              </a:rPr>
              <a:t>ve hemen sonrasında kişi ile kurulacak bağ iletişimi başlatmayı sağlar. Birey iletişimde bağımsız değildir. Kişinin güçlü ve zayıf yanları, becerileri, tutumları, öğrenim ve bilgi düzeyi, içinde yaşadığı sosyal ve kültürel çevre, değerleri, algıları gibi birçok faktör iletişimi etkiler. Bu nedenle, </a:t>
            </a:r>
            <a:r>
              <a:rPr lang="tr-TR" sz="3100" dirty="0" smtClean="0">
                <a:solidFill>
                  <a:srgbClr val="002060"/>
                </a:solidFill>
              </a:rPr>
              <a:t>muhatabınıza </a:t>
            </a:r>
            <a:r>
              <a:rPr lang="tr-TR" sz="3100" dirty="0">
                <a:solidFill>
                  <a:srgbClr val="002060"/>
                </a:solidFill>
              </a:rPr>
              <a:t>tamamen yargısız ve kendi </a:t>
            </a:r>
            <a:r>
              <a:rPr lang="tr-TR" sz="3100" dirty="0" smtClean="0">
                <a:solidFill>
                  <a:srgbClr val="002060"/>
                </a:solidFill>
              </a:rPr>
              <a:t>düşüncelerinizden </a:t>
            </a:r>
            <a:r>
              <a:rPr lang="tr-TR" sz="3100" dirty="0">
                <a:solidFill>
                  <a:srgbClr val="002060"/>
                </a:solidFill>
              </a:rPr>
              <a:t>bağımsız olarak, kişiye ilk dakikalarda güven verebilmeli ve iletişimi sağlayacak bağı </a:t>
            </a:r>
            <a:r>
              <a:rPr lang="tr-TR" sz="3100" dirty="0" smtClean="0">
                <a:solidFill>
                  <a:srgbClr val="002060"/>
                </a:solidFill>
              </a:rPr>
              <a:t>kurabilmelisiniz. </a:t>
            </a:r>
            <a:endParaRPr lang="tr-TR" sz="3100" dirty="0">
              <a:solidFill>
                <a:srgbClr val="002060"/>
              </a:solidFill>
            </a:endParaRPr>
          </a:p>
        </p:txBody>
      </p:sp>
      <p:sp>
        <p:nvSpPr>
          <p:cNvPr id="3" name="Metin kutusu 2"/>
          <p:cNvSpPr txBox="1"/>
          <p:nvPr/>
        </p:nvSpPr>
        <p:spPr>
          <a:xfrm>
            <a:off x="787790" y="198510"/>
            <a:ext cx="6473621" cy="646331"/>
          </a:xfrm>
          <a:prstGeom prst="rect">
            <a:avLst/>
          </a:prstGeom>
          <a:noFill/>
        </p:spPr>
        <p:txBody>
          <a:bodyPr wrap="square" rtlCol="0">
            <a:spAutoFit/>
          </a:bodyPr>
          <a:lstStyle/>
          <a:p>
            <a:pPr lvl="0"/>
            <a:r>
              <a:rPr lang="tr-TR" sz="3600" dirty="0">
                <a:solidFill>
                  <a:srgbClr val="C00000"/>
                </a:solidFill>
              </a:rPr>
              <a:t>Kişi ile bağ nasıl kurulur?</a:t>
            </a:r>
          </a:p>
        </p:txBody>
      </p:sp>
    </p:spTree>
    <p:extLst>
      <p:ext uri="{BB962C8B-B14F-4D97-AF65-F5344CB8AC3E}">
        <p14:creationId xmlns:p14="http://schemas.microsoft.com/office/powerpoint/2010/main" val="36213488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905506"/>
            <a:ext cx="7568418" cy="3046988"/>
          </a:xfrm>
          <a:prstGeom prst="rect">
            <a:avLst/>
          </a:prstGeom>
          <a:noFill/>
        </p:spPr>
        <p:txBody>
          <a:bodyPr wrap="square" rtlCol="0">
            <a:spAutoFit/>
          </a:bodyPr>
          <a:lstStyle/>
          <a:p>
            <a:r>
              <a:rPr lang="tr-TR" sz="3200" dirty="0" smtClean="0">
                <a:solidFill>
                  <a:srgbClr val="002060"/>
                </a:solidFill>
              </a:rPr>
              <a:t>Bunun </a:t>
            </a:r>
            <a:r>
              <a:rPr lang="tr-TR" sz="3200" dirty="0">
                <a:solidFill>
                  <a:srgbClr val="002060"/>
                </a:solidFill>
              </a:rPr>
              <a:t>için</a:t>
            </a:r>
            <a:r>
              <a:rPr lang="tr-TR" sz="3200" dirty="0" smtClean="0">
                <a:solidFill>
                  <a:srgbClr val="002060"/>
                </a:solidFill>
              </a:rPr>
              <a:t>;</a:t>
            </a:r>
          </a:p>
          <a:p>
            <a:endParaRPr lang="tr-TR" sz="3200" dirty="0">
              <a:solidFill>
                <a:srgbClr val="002060"/>
              </a:solidFill>
            </a:endParaRPr>
          </a:p>
          <a:p>
            <a:pPr marL="514350" lvl="0" indent="-514350">
              <a:buFont typeface="+mj-lt"/>
              <a:buAutoNum type="arabicPeriod"/>
            </a:pPr>
            <a:r>
              <a:rPr lang="tr-TR" sz="3200" dirty="0">
                <a:solidFill>
                  <a:srgbClr val="002060"/>
                </a:solidFill>
              </a:rPr>
              <a:t>Onaylayıcı ve destekleyici bir ifade içinde olun.</a:t>
            </a:r>
          </a:p>
          <a:p>
            <a:pPr marL="514350" lvl="0" indent="-514350">
              <a:buFont typeface="+mj-lt"/>
              <a:buAutoNum type="arabicPeriod"/>
            </a:pPr>
            <a:endParaRPr lang="tr-TR" sz="3200" dirty="0" smtClean="0">
              <a:solidFill>
                <a:srgbClr val="002060"/>
              </a:solidFill>
            </a:endParaRPr>
          </a:p>
          <a:p>
            <a:pPr marL="514350" lvl="0" indent="-514350">
              <a:buFont typeface="+mj-lt"/>
              <a:buAutoNum type="arabicPeriod"/>
            </a:pPr>
            <a:r>
              <a:rPr lang="tr-TR" sz="3200" dirty="0" smtClean="0">
                <a:solidFill>
                  <a:srgbClr val="002060"/>
                </a:solidFill>
              </a:rPr>
              <a:t>Kabul </a:t>
            </a:r>
            <a:r>
              <a:rPr lang="tr-TR" sz="3200" dirty="0">
                <a:solidFill>
                  <a:srgbClr val="002060"/>
                </a:solidFill>
              </a:rPr>
              <a:t>dili kullanın.</a:t>
            </a:r>
          </a:p>
        </p:txBody>
      </p:sp>
      <p:sp>
        <p:nvSpPr>
          <p:cNvPr id="3" name="Metin kutusu 2"/>
          <p:cNvSpPr txBox="1"/>
          <p:nvPr/>
        </p:nvSpPr>
        <p:spPr>
          <a:xfrm>
            <a:off x="787790" y="198510"/>
            <a:ext cx="6473621" cy="646331"/>
          </a:xfrm>
          <a:prstGeom prst="rect">
            <a:avLst/>
          </a:prstGeom>
          <a:noFill/>
        </p:spPr>
        <p:txBody>
          <a:bodyPr wrap="square" rtlCol="0">
            <a:spAutoFit/>
          </a:bodyPr>
          <a:lstStyle/>
          <a:p>
            <a:pPr lvl="0"/>
            <a:r>
              <a:rPr lang="tr-TR" sz="3600" dirty="0">
                <a:solidFill>
                  <a:srgbClr val="C00000"/>
                </a:solidFill>
              </a:rPr>
              <a:t>Kişi ile bağ nasıl kurulur?</a:t>
            </a:r>
          </a:p>
        </p:txBody>
      </p:sp>
    </p:spTree>
    <p:extLst>
      <p:ext uri="{BB962C8B-B14F-4D97-AF65-F5344CB8AC3E}">
        <p14:creationId xmlns:p14="http://schemas.microsoft.com/office/powerpoint/2010/main" val="18184665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232863"/>
            <a:ext cx="7568418" cy="4939814"/>
          </a:xfrm>
          <a:prstGeom prst="rect">
            <a:avLst/>
          </a:prstGeom>
          <a:noFill/>
        </p:spPr>
        <p:txBody>
          <a:bodyPr wrap="square" rtlCol="0">
            <a:spAutoFit/>
          </a:bodyPr>
          <a:lstStyle/>
          <a:p>
            <a:pPr algn="ctr"/>
            <a:r>
              <a:rPr lang="tr-TR" sz="3500" dirty="0" smtClean="0">
                <a:solidFill>
                  <a:srgbClr val="002060"/>
                </a:solidFill>
              </a:rPr>
              <a:t>Kabul dili, kişinin bir başkasını gerçekten kabul ettiğini duyumsayıp, bunu karşısındakine iletebilmesidir.</a:t>
            </a:r>
          </a:p>
          <a:p>
            <a:pPr algn="ctr"/>
            <a:endParaRPr lang="tr-TR" sz="3500" dirty="0" smtClean="0">
              <a:solidFill>
                <a:srgbClr val="002060"/>
              </a:solidFill>
            </a:endParaRPr>
          </a:p>
          <a:p>
            <a:pPr algn="ctr"/>
            <a:r>
              <a:rPr lang="tr-TR" sz="3500" dirty="0" smtClean="0">
                <a:solidFill>
                  <a:srgbClr val="002060"/>
                </a:solidFill>
              </a:rPr>
              <a:t>Muhatabınızı kabul etmeniz başka şey, bunu ona hissettirmeniz başka şeydir. </a:t>
            </a:r>
          </a:p>
          <a:p>
            <a:pPr algn="ctr"/>
            <a:endParaRPr lang="tr-TR" sz="3500" dirty="0">
              <a:solidFill>
                <a:srgbClr val="002060"/>
              </a:solidFill>
            </a:endParaRPr>
          </a:p>
          <a:p>
            <a:pPr algn="ctr"/>
            <a:r>
              <a:rPr lang="tr-TR" sz="3500" dirty="0" smtClean="0">
                <a:solidFill>
                  <a:srgbClr val="002060"/>
                </a:solidFill>
              </a:rPr>
              <a:t>Karşınızdaki kişiye </a:t>
            </a:r>
          </a:p>
          <a:p>
            <a:pPr algn="ctr"/>
            <a:r>
              <a:rPr lang="tr-TR" sz="3500" dirty="0" smtClean="0">
                <a:solidFill>
                  <a:srgbClr val="C00000"/>
                </a:solidFill>
              </a:rPr>
              <a:t>ONU KABUL ETTİĞİNİZİ HİSSETTİRİN</a:t>
            </a:r>
            <a:r>
              <a:rPr lang="tr-TR" sz="3500" dirty="0" smtClean="0"/>
              <a:t>.</a:t>
            </a:r>
            <a:endParaRPr lang="tr-TR" sz="3500" dirty="0"/>
          </a:p>
        </p:txBody>
      </p:sp>
      <p:sp>
        <p:nvSpPr>
          <p:cNvPr id="3" name="Metin kutusu 2"/>
          <p:cNvSpPr txBox="1"/>
          <p:nvPr/>
        </p:nvSpPr>
        <p:spPr>
          <a:xfrm>
            <a:off x="787791" y="198510"/>
            <a:ext cx="3609397" cy="630942"/>
          </a:xfrm>
          <a:prstGeom prst="rect">
            <a:avLst/>
          </a:prstGeom>
          <a:noFill/>
        </p:spPr>
        <p:txBody>
          <a:bodyPr wrap="square" rtlCol="0">
            <a:spAutoFit/>
          </a:bodyPr>
          <a:lstStyle/>
          <a:p>
            <a:r>
              <a:rPr lang="tr-TR" sz="3500" dirty="0" smtClean="0">
                <a:solidFill>
                  <a:srgbClr val="C00000"/>
                </a:solidFill>
              </a:rPr>
              <a:t>Kabul dili</a:t>
            </a:r>
            <a:endParaRPr lang="tr-TR" sz="3500" dirty="0">
              <a:solidFill>
                <a:srgbClr val="C00000"/>
              </a:solidFill>
            </a:endParaRPr>
          </a:p>
        </p:txBody>
      </p:sp>
    </p:spTree>
    <p:extLst>
      <p:ext uri="{BB962C8B-B14F-4D97-AF65-F5344CB8AC3E}">
        <p14:creationId xmlns:p14="http://schemas.microsoft.com/office/powerpoint/2010/main" val="650191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459230"/>
            <a:ext cx="7568418" cy="3939540"/>
          </a:xfrm>
          <a:prstGeom prst="rect">
            <a:avLst/>
          </a:prstGeom>
          <a:noFill/>
        </p:spPr>
        <p:txBody>
          <a:bodyPr wrap="square" rtlCol="0">
            <a:spAutoFit/>
          </a:bodyPr>
          <a:lstStyle/>
          <a:p>
            <a:pPr algn="ctr"/>
            <a:r>
              <a:rPr lang="tr-TR" sz="5000" dirty="0">
                <a:solidFill>
                  <a:srgbClr val="002060"/>
                </a:solidFill>
              </a:rPr>
              <a:t>Bir şeyin iletişim olabilmesi için iki sistem gerekir. </a:t>
            </a:r>
            <a:endParaRPr lang="tr-TR" sz="5000" dirty="0" smtClean="0">
              <a:solidFill>
                <a:srgbClr val="002060"/>
              </a:solidFill>
            </a:endParaRPr>
          </a:p>
          <a:p>
            <a:pPr algn="ctr"/>
            <a:endParaRPr lang="tr-TR" sz="5000" dirty="0">
              <a:solidFill>
                <a:srgbClr val="002060"/>
              </a:solidFill>
            </a:endParaRPr>
          </a:p>
          <a:p>
            <a:pPr algn="ctr"/>
            <a:r>
              <a:rPr lang="tr-TR" sz="5000" dirty="0">
                <a:solidFill>
                  <a:srgbClr val="002060"/>
                </a:solidFill>
              </a:rPr>
              <a:t>İki insan, iki bilgisayar, iki makine, iki hayvan… gibi</a:t>
            </a:r>
            <a:r>
              <a:rPr lang="tr-TR" sz="5000" dirty="0" smtClean="0">
                <a:solidFill>
                  <a:srgbClr val="002060"/>
                </a:solidFill>
              </a:rPr>
              <a:t>. </a:t>
            </a:r>
            <a:endParaRPr lang="tr-TR" sz="5000" dirty="0">
              <a:solidFill>
                <a:srgbClr val="002060"/>
              </a:solidFill>
            </a:endParaRPr>
          </a:p>
        </p:txBody>
      </p:sp>
      <p:sp>
        <p:nvSpPr>
          <p:cNvPr id="3" name="Metin kutusu 2"/>
          <p:cNvSpPr txBox="1"/>
          <p:nvPr/>
        </p:nvSpPr>
        <p:spPr>
          <a:xfrm>
            <a:off x="787791" y="198510"/>
            <a:ext cx="3609397" cy="630942"/>
          </a:xfrm>
          <a:prstGeom prst="rect">
            <a:avLst/>
          </a:prstGeom>
          <a:noFill/>
        </p:spPr>
        <p:txBody>
          <a:bodyPr wrap="square" rtlCol="0">
            <a:spAutoFit/>
          </a:bodyPr>
          <a:lstStyle/>
          <a:p>
            <a:r>
              <a:rPr lang="tr-TR" sz="3500" dirty="0" smtClean="0">
                <a:solidFill>
                  <a:srgbClr val="C00000"/>
                </a:solidFill>
              </a:rPr>
              <a:t>İletişim Nedir?</a:t>
            </a:r>
            <a:endParaRPr lang="tr-TR" sz="3500" dirty="0">
              <a:solidFill>
                <a:srgbClr val="C00000"/>
              </a:solidFill>
            </a:endParaRPr>
          </a:p>
        </p:txBody>
      </p:sp>
    </p:spTree>
    <p:extLst>
      <p:ext uri="{BB962C8B-B14F-4D97-AF65-F5344CB8AC3E}">
        <p14:creationId xmlns:p14="http://schemas.microsoft.com/office/powerpoint/2010/main" val="34464976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308715"/>
            <a:ext cx="7568418" cy="4939814"/>
          </a:xfrm>
          <a:prstGeom prst="rect">
            <a:avLst/>
          </a:prstGeom>
          <a:noFill/>
        </p:spPr>
        <p:txBody>
          <a:bodyPr wrap="square" rtlCol="0">
            <a:spAutoFit/>
          </a:bodyPr>
          <a:lstStyle/>
          <a:p>
            <a:pPr marL="457200" indent="-457200">
              <a:buFontTx/>
              <a:buChar char="-"/>
            </a:pPr>
            <a:r>
              <a:rPr lang="tr-TR" sz="3500" dirty="0" smtClean="0">
                <a:solidFill>
                  <a:srgbClr val="002060"/>
                </a:solidFill>
              </a:rPr>
              <a:t>Sözsüz </a:t>
            </a:r>
            <a:r>
              <a:rPr lang="tr-TR" sz="3500" dirty="0">
                <a:solidFill>
                  <a:srgbClr val="002060"/>
                </a:solidFill>
              </a:rPr>
              <a:t>iletilerde beden dili </a:t>
            </a:r>
            <a:r>
              <a:rPr lang="tr-TR" sz="3500" dirty="0" smtClean="0">
                <a:solidFill>
                  <a:srgbClr val="002060"/>
                </a:solidFill>
              </a:rPr>
              <a:t>kullanın.</a:t>
            </a:r>
          </a:p>
          <a:p>
            <a:pPr marL="457200" indent="-457200">
              <a:buFontTx/>
              <a:buChar char="-"/>
            </a:pPr>
            <a:r>
              <a:rPr lang="tr-TR" sz="3500" dirty="0" smtClean="0">
                <a:solidFill>
                  <a:srgbClr val="002060"/>
                </a:solidFill>
              </a:rPr>
              <a:t>Karşınızdakinin </a:t>
            </a:r>
            <a:r>
              <a:rPr lang="tr-TR" sz="3500" dirty="0">
                <a:solidFill>
                  <a:srgbClr val="002060"/>
                </a:solidFill>
              </a:rPr>
              <a:t>anlattıklarına doğru yanlış diyerek müdahale etmeyin. Yanlış yapmasına ve bunu kendinin keşfetmesine izin </a:t>
            </a:r>
            <a:r>
              <a:rPr lang="tr-TR" sz="3500" dirty="0" smtClean="0">
                <a:solidFill>
                  <a:srgbClr val="002060"/>
                </a:solidFill>
              </a:rPr>
              <a:t>verin.</a:t>
            </a:r>
          </a:p>
          <a:p>
            <a:pPr marL="457200" indent="-457200">
              <a:buFontTx/>
              <a:buChar char="-"/>
            </a:pPr>
            <a:r>
              <a:rPr lang="tr-TR" sz="3500" dirty="0" smtClean="0">
                <a:solidFill>
                  <a:srgbClr val="002060"/>
                </a:solidFill>
              </a:rPr>
              <a:t>İnsanlar </a:t>
            </a:r>
            <a:r>
              <a:rPr lang="tr-TR" sz="3500" dirty="0">
                <a:solidFill>
                  <a:srgbClr val="002060"/>
                </a:solidFill>
              </a:rPr>
              <a:t>sizinle konuşurken, sessiz kalın. Sessizlik (edilgin dinleme) güçlü bir sözsüz iletidir ve kişiye gerçekten kabul edildiği hissi verir</a:t>
            </a:r>
            <a:r>
              <a:rPr lang="tr-TR" sz="3500" dirty="0" smtClean="0">
                <a:solidFill>
                  <a:srgbClr val="002060"/>
                </a:solidFill>
              </a:rPr>
              <a:t>.</a:t>
            </a:r>
            <a:endParaRPr lang="tr-TR" sz="3500" dirty="0">
              <a:solidFill>
                <a:srgbClr val="002060"/>
              </a:solidFill>
            </a:endParaRPr>
          </a:p>
        </p:txBody>
      </p:sp>
      <p:sp>
        <p:nvSpPr>
          <p:cNvPr id="3" name="Metin kutusu 2"/>
          <p:cNvSpPr txBox="1"/>
          <p:nvPr/>
        </p:nvSpPr>
        <p:spPr>
          <a:xfrm>
            <a:off x="787791" y="265745"/>
            <a:ext cx="4537244" cy="630942"/>
          </a:xfrm>
          <a:prstGeom prst="rect">
            <a:avLst/>
          </a:prstGeom>
          <a:noFill/>
        </p:spPr>
        <p:txBody>
          <a:bodyPr wrap="square" rtlCol="0">
            <a:spAutoFit/>
          </a:bodyPr>
          <a:lstStyle/>
          <a:p>
            <a:r>
              <a:rPr lang="tr-TR" sz="3500" dirty="0" smtClean="0">
                <a:solidFill>
                  <a:srgbClr val="C00000"/>
                </a:solidFill>
              </a:rPr>
              <a:t>Kabulü sözsüz iletme</a:t>
            </a:r>
            <a:endParaRPr lang="tr-TR" sz="3500" dirty="0">
              <a:solidFill>
                <a:srgbClr val="C00000"/>
              </a:solidFill>
            </a:endParaRPr>
          </a:p>
        </p:txBody>
      </p:sp>
    </p:spTree>
    <p:extLst>
      <p:ext uri="{BB962C8B-B14F-4D97-AF65-F5344CB8AC3E}">
        <p14:creationId xmlns:p14="http://schemas.microsoft.com/office/powerpoint/2010/main" val="6288240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09626"/>
            <a:ext cx="7568418" cy="3477875"/>
          </a:xfrm>
          <a:prstGeom prst="rect">
            <a:avLst/>
          </a:prstGeom>
          <a:noFill/>
        </p:spPr>
        <p:txBody>
          <a:bodyPr wrap="square" rtlCol="0">
            <a:spAutoFit/>
          </a:bodyPr>
          <a:lstStyle/>
          <a:p>
            <a:pPr algn="ctr"/>
            <a:r>
              <a:rPr lang="tr-TR" sz="7000" dirty="0" smtClean="0">
                <a:solidFill>
                  <a:srgbClr val="C00000"/>
                </a:solidFill>
              </a:rPr>
              <a:t>UNUTMAYIN,</a:t>
            </a:r>
            <a:r>
              <a:rPr lang="tr-TR" sz="7000" dirty="0" smtClean="0">
                <a:solidFill>
                  <a:srgbClr val="002060"/>
                </a:solidFill>
              </a:rPr>
              <a:t> </a:t>
            </a:r>
          </a:p>
          <a:p>
            <a:pPr algn="ctr"/>
            <a:endParaRPr lang="tr-TR" sz="5000" dirty="0" smtClean="0">
              <a:solidFill>
                <a:srgbClr val="002060"/>
              </a:solidFill>
            </a:endParaRPr>
          </a:p>
          <a:p>
            <a:pPr algn="ctr"/>
            <a:r>
              <a:rPr lang="tr-TR" sz="5000" dirty="0" smtClean="0">
                <a:solidFill>
                  <a:srgbClr val="002060"/>
                </a:solidFill>
              </a:rPr>
              <a:t>KİŞİLER </a:t>
            </a:r>
            <a:r>
              <a:rPr lang="tr-TR" sz="5000" dirty="0">
                <a:solidFill>
                  <a:srgbClr val="002060"/>
                </a:solidFill>
              </a:rPr>
              <a:t>KABUL EDİLDİĞİ </a:t>
            </a:r>
            <a:endParaRPr lang="tr-TR" sz="5000" dirty="0" smtClean="0">
              <a:solidFill>
                <a:srgbClr val="002060"/>
              </a:solidFill>
            </a:endParaRPr>
          </a:p>
          <a:p>
            <a:pPr algn="ctr"/>
            <a:r>
              <a:rPr lang="tr-TR" sz="5000" dirty="0" smtClean="0">
                <a:solidFill>
                  <a:srgbClr val="002060"/>
                </a:solidFill>
              </a:rPr>
              <a:t>SÜRECE </a:t>
            </a:r>
            <a:r>
              <a:rPr lang="tr-TR" sz="5000" dirty="0">
                <a:solidFill>
                  <a:srgbClr val="002060"/>
                </a:solidFill>
              </a:rPr>
              <a:t>BÜYÜR!</a:t>
            </a:r>
            <a:r>
              <a:rPr lang="tr-TR" sz="5000" b="1" dirty="0">
                <a:solidFill>
                  <a:srgbClr val="002060"/>
                </a:solidFill>
              </a:rPr>
              <a:t> </a:t>
            </a:r>
            <a:endParaRPr lang="tr-TR" sz="5000" dirty="0">
              <a:solidFill>
                <a:srgbClr val="002060"/>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8176"/>
            <a:ext cx="9144000" cy="2937867"/>
          </a:xfrm>
          <a:prstGeom prst="rect">
            <a:avLst/>
          </a:prstGeom>
        </p:spPr>
      </p:pic>
    </p:spTree>
    <p:extLst>
      <p:ext uri="{BB962C8B-B14F-4D97-AF65-F5344CB8AC3E}">
        <p14:creationId xmlns:p14="http://schemas.microsoft.com/office/powerpoint/2010/main" val="16222480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920621"/>
            <a:ext cx="7568418" cy="5016758"/>
          </a:xfrm>
          <a:prstGeom prst="rect">
            <a:avLst/>
          </a:prstGeom>
          <a:noFill/>
        </p:spPr>
        <p:txBody>
          <a:bodyPr wrap="square" rtlCol="0">
            <a:spAutoFit/>
          </a:bodyPr>
          <a:lstStyle/>
          <a:p>
            <a:r>
              <a:rPr lang="tr-TR" sz="3200" dirty="0" smtClean="0">
                <a:solidFill>
                  <a:srgbClr val="002060"/>
                </a:solidFill>
              </a:rPr>
              <a:t>Güven </a:t>
            </a:r>
            <a:r>
              <a:rPr lang="tr-TR" sz="3200" dirty="0">
                <a:solidFill>
                  <a:srgbClr val="002060"/>
                </a:solidFill>
              </a:rPr>
              <a:t>aslında belirli bir matematiğe bağlı değildir. Kime ne şekilde güven duyduğumuz ve duyacağımız şartlara bağlı olarak değişim gösterebilir. Böyle olmakla birlikte, karşıdaki kişide güven oluşturmanın bazı esaslarından söz etmek de mümkündür. Ancak hiçbir zaman “olmadığınız bir şeyi karşınızdakine tam olarak yansıtamayacağınızı” unutmayın. Bu nedenle kimlere güvenebileceğinizi düşünerek, o kişiler gibi güvenilir “olun”. </a:t>
            </a:r>
            <a:endParaRPr lang="tr-TR" sz="3200" dirty="0" smtClean="0">
              <a:solidFill>
                <a:srgbClr val="002060"/>
              </a:solidFill>
            </a:endParaRPr>
          </a:p>
        </p:txBody>
      </p:sp>
      <p:sp>
        <p:nvSpPr>
          <p:cNvPr id="3" name="Metin kutusu 2"/>
          <p:cNvSpPr txBox="1"/>
          <p:nvPr/>
        </p:nvSpPr>
        <p:spPr>
          <a:xfrm>
            <a:off x="787791" y="198510"/>
            <a:ext cx="6513962" cy="646331"/>
          </a:xfrm>
          <a:prstGeom prst="rect">
            <a:avLst/>
          </a:prstGeom>
          <a:noFill/>
        </p:spPr>
        <p:txBody>
          <a:bodyPr wrap="square" rtlCol="0">
            <a:spAutoFit/>
          </a:bodyPr>
          <a:lstStyle/>
          <a:p>
            <a:pPr lvl="0"/>
            <a:r>
              <a:rPr lang="tr-TR" sz="3600" dirty="0">
                <a:solidFill>
                  <a:srgbClr val="C00000"/>
                </a:solidFill>
              </a:rPr>
              <a:t>Güven oluşturma nasıl sağlanır?</a:t>
            </a:r>
          </a:p>
        </p:txBody>
      </p:sp>
    </p:spTree>
    <p:extLst>
      <p:ext uri="{BB962C8B-B14F-4D97-AF65-F5344CB8AC3E}">
        <p14:creationId xmlns:p14="http://schemas.microsoft.com/office/powerpoint/2010/main" val="36499250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0" y="1098393"/>
            <a:ext cx="7872115" cy="4662815"/>
          </a:xfrm>
          <a:prstGeom prst="rect">
            <a:avLst/>
          </a:prstGeom>
          <a:noFill/>
        </p:spPr>
        <p:txBody>
          <a:bodyPr wrap="square" rtlCol="0">
            <a:spAutoFit/>
          </a:bodyPr>
          <a:lstStyle/>
          <a:p>
            <a:r>
              <a:rPr lang="tr-TR" sz="3300" dirty="0">
                <a:solidFill>
                  <a:srgbClr val="002060"/>
                </a:solidFill>
              </a:rPr>
              <a:t>Samimi ve dürüst davranın. </a:t>
            </a:r>
            <a:endParaRPr lang="tr-TR" sz="3300" dirty="0" smtClean="0">
              <a:solidFill>
                <a:srgbClr val="002060"/>
              </a:solidFill>
            </a:endParaRPr>
          </a:p>
          <a:p>
            <a:endParaRPr lang="tr-TR" sz="3300" dirty="0">
              <a:solidFill>
                <a:srgbClr val="002060"/>
              </a:solidFill>
            </a:endParaRPr>
          </a:p>
          <a:p>
            <a:r>
              <a:rPr lang="tr-TR" sz="3300" dirty="0" smtClean="0">
                <a:solidFill>
                  <a:srgbClr val="002060"/>
                </a:solidFill>
              </a:rPr>
              <a:t>Zaman </a:t>
            </a:r>
            <a:r>
              <a:rPr lang="tr-TR" sz="3300" dirty="0">
                <a:solidFill>
                  <a:srgbClr val="002060"/>
                </a:solidFill>
              </a:rPr>
              <a:t>planlarınıza uyun.</a:t>
            </a:r>
          </a:p>
          <a:p>
            <a:endParaRPr lang="tr-TR" sz="3300" dirty="0" smtClean="0">
              <a:solidFill>
                <a:srgbClr val="002060"/>
              </a:solidFill>
            </a:endParaRPr>
          </a:p>
          <a:p>
            <a:r>
              <a:rPr lang="tr-TR" sz="3300" dirty="0" smtClean="0">
                <a:solidFill>
                  <a:srgbClr val="002060"/>
                </a:solidFill>
              </a:rPr>
              <a:t>Yapamayacaklarınızı </a:t>
            </a:r>
            <a:r>
              <a:rPr lang="tr-TR" sz="3300" dirty="0">
                <a:solidFill>
                  <a:srgbClr val="002060"/>
                </a:solidFill>
              </a:rPr>
              <a:t>“yapabilir” göstermeyin.</a:t>
            </a:r>
          </a:p>
          <a:p>
            <a:endParaRPr lang="tr-TR" sz="3300" dirty="0" smtClean="0">
              <a:solidFill>
                <a:srgbClr val="002060"/>
              </a:solidFill>
            </a:endParaRPr>
          </a:p>
          <a:p>
            <a:r>
              <a:rPr lang="tr-TR" sz="3300" dirty="0" smtClean="0">
                <a:solidFill>
                  <a:srgbClr val="002060"/>
                </a:solidFill>
              </a:rPr>
              <a:t>Bilmediklerinize </a:t>
            </a:r>
            <a:r>
              <a:rPr lang="tr-TR" sz="3300" dirty="0">
                <a:solidFill>
                  <a:srgbClr val="002060"/>
                </a:solidFill>
              </a:rPr>
              <a:t>“</a:t>
            </a:r>
            <a:r>
              <a:rPr lang="tr-TR" sz="3300" dirty="0" smtClean="0">
                <a:solidFill>
                  <a:srgbClr val="002060"/>
                </a:solidFill>
              </a:rPr>
              <a:t>bilmiyorum” deyin.</a:t>
            </a:r>
          </a:p>
          <a:p>
            <a:endParaRPr lang="tr-TR" sz="3300" dirty="0">
              <a:solidFill>
                <a:srgbClr val="002060"/>
              </a:solidFill>
            </a:endParaRPr>
          </a:p>
          <a:p>
            <a:r>
              <a:rPr lang="tr-TR" sz="3300" dirty="0">
                <a:solidFill>
                  <a:srgbClr val="002060"/>
                </a:solidFill>
              </a:rPr>
              <a:t>Sınırlarınızı içtenlikle belirtin</a:t>
            </a:r>
            <a:r>
              <a:rPr lang="tr-TR" sz="3300" dirty="0" smtClean="0">
                <a:solidFill>
                  <a:srgbClr val="002060"/>
                </a:solidFill>
              </a:rPr>
              <a:t>.</a:t>
            </a:r>
            <a:endParaRPr lang="tr-TR" sz="3300" dirty="0">
              <a:solidFill>
                <a:srgbClr val="002060"/>
              </a:solidFill>
            </a:endParaRPr>
          </a:p>
        </p:txBody>
      </p:sp>
      <p:sp>
        <p:nvSpPr>
          <p:cNvPr id="3" name="Metin kutusu 2"/>
          <p:cNvSpPr txBox="1"/>
          <p:nvPr/>
        </p:nvSpPr>
        <p:spPr>
          <a:xfrm>
            <a:off x="787791" y="198510"/>
            <a:ext cx="6513962" cy="646331"/>
          </a:xfrm>
          <a:prstGeom prst="rect">
            <a:avLst/>
          </a:prstGeom>
          <a:noFill/>
        </p:spPr>
        <p:txBody>
          <a:bodyPr wrap="square" rtlCol="0">
            <a:spAutoFit/>
          </a:bodyPr>
          <a:lstStyle/>
          <a:p>
            <a:pPr lvl="0"/>
            <a:r>
              <a:rPr lang="tr-TR" sz="3600" dirty="0">
                <a:solidFill>
                  <a:srgbClr val="C00000"/>
                </a:solidFill>
              </a:rPr>
              <a:t>Güven oluşturma nasıl sağlanır?</a:t>
            </a:r>
          </a:p>
        </p:txBody>
      </p:sp>
    </p:spTree>
    <p:extLst>
      <p:ext uri="{BB962C8B-B14F-4D97-AF65-F5344CB8AC3E}">
        <p14:creationId xmlns:p14="http://schemas.microsoft.com/office/powerpoint/2010/main" val="20499954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0" y="1098393"/>
            <a:ext cx="7872115" cy="5170646"/>
          </a:xfrm>
          <a:prstGeom prst="rect">
            <a:avLst/>
          </a:prstGeom>
          <a:noFill/>
        </p:spPr>
        <p:txBody>
          <a:bodyPr wrap="square" rtlCol="0">
            <a:spAutoFit/>
          </a:bodyPr>
          <a:lstStyle/>
          <a:p>
            <a:r>
              <a:rPr lang="tr-TR" sz="3300" dirty="0">
                <a:solidFill>
                  <a:srgbClr val="002060"/>
                </a:solidFill>
              </a:rPr>
              <a:t>Dostça ve açık olun. Açıklık etkili iletişim için gereklidir. Ama bu, şahsi hayatınızda olup biten her şeyi açıklamak zorundasınız anlamına </a:t>
            </a:r>
            <a:r>
              <a:rPr lang="tr-TR" sz="3300" u="sng" dirty="0">
                <a:solidFill>
                  <a:srgbClr val="002060"/>
                </a:solidFill>
              </a:rPr>
              <a:t>gelmez</a:t>
            </a:r>
            <a:r>
              <a:rPr lang="tr-TR" sz="3300" dirty="0">
                <a:solidFill>
                  <a:srgbClr val="002060"/>
                </a:solidFill>
              </a:rPr>
              <a:t>. </a:t>
            </a:r>
          </a:p>
          <a:p>
            <a:endParaRPr lang="tr-TR" sz="3300" dirty="0" smtClean="0">
              <a:solidFill>
                <a:srgbClr val="002060"/>
              </a:solidFill>
            </a:endParaRPr>
          </a:p>
          <a:p>
            <a:r>
              <a:rPr lang="tr-TR" sz="3300" dirty="0" smtClean="0">
                <a:solidFill>
                  <a:srgbClr val="002060"/>
                </a:solidFill>
              </a:rPr>
              <a:t>Planlı </a:t>
            </a:r>
            <a:r>
              <a:rPr lang="tr-TR" sz="3300" dirty="0">
                <a:solidFill>
                  <a:srgbClr val="002060"/>
                </a:solidFill>
              </a:rPr>
              <a:t>hareket edin.</a:t>
            </a:r>
          </a:p>
          <a:p>
            <a:endParaRPr lang="tr-TR" sz="3300" dirty="0" smtClean="0">
              <a:solidFill>
                <a:srgbClr val="002060"/>
              </a:solidFill>
            </a:endParaRPr>
          </a:p>
          <a:p>
            <a:r>
              <a:rPr lang="tr-TR" sz="3300" dirty="0" smtClean="0">
                <a:solidFill>
                  <a:srgbClr val="002060"/>
                </a:solidFill>
              </a:rPr>
              <a:t>İlgili </a:t>
            </a:r>
            <a:r>
              <a:rPr lang="tr-TR" sz="3300" dirty="0">
                <a:solidFill>
                  <a:srgbClr val="002060"/>
                </a:solidFill>
              </a:rPr>
              <a:t>ve hoşgörülü olun.</a:t>
            </a:r>
          </a:p>
          <a:p>
            <a:endParaRPr lang="tr-TR" sz="3300" dirty="0" smtClean="0">
              <a:solidFill>
                <a:srgbClr val="002060"/>
              </a:solidFill>
            </a:endParaRPr>
          </a:p>
          <a:p>
            <a:r>
              <a:rPr lang="tr-TR" sz="3300" dirty="0" smtClean="0">
                <a:solidFill>
                  <a:srgbClr val="002060"/>
                </a:solidFill>
              </a:rPr>
              <a:t>Sevecen </a:t>
            </a:r>
            <a:r>
              <a:rPr lang="tr-TR" sz="3300" dirty="0">
                <a:solidFill>
                  <a:srgbClr val="002060"/>
                </a:solidFill>
              </a:rPr>
              <a:t>ve problem çözme odaklı olun.</a:t>
            </a:r>
          </a:p>
        </p:txBody>
      </p:sp>
      <p:sp>
        <p:nvSpPr>
          <p:cNvPr id="3" name="Metin kutusu 2"/>
          <p:cNvSpPr txBox="1"/>
          <p:nvPr/>
        </p:nvSpPr>
        <p:spPr>
          <a:xfrm>
            <a:off x="787791" y="198510"/>
            <a:ext cx="6513962" cy="646331"/>
          </a:xfrm>
          <a:prstGeom prst="rect">
            <a:avLst/>
          </a:prstGeom>
          <a:noFill/>
        </p:spPr>
        <p:txBody>
          <a:bodyPr wrap="square" rtlCol="0">
            <a:spAutoFit/>
          </a:bodyPr>
          <a:lstStyle/>
          <a:p>
            <a:pPr lvl="0"/>
            <a:r>
              <a:rPr lang="tr-TR" sz="3600" dirty="0">
                <a:solidFill>
                  <a:srgbClr val="C00000"/>
                </a:solidFill>
              </a:rPr>
              <a:t>Güven oluşturma nasıl sağlanır?</a:t>
            </a:r>
          </a:p>
        </p:txBody>
      </p:sp>
    </p:spTree>
    <p:extLst>
      <p:ext uri="{BB962C8B-B14F-4D97-AF65-F5344CB8AC3E}">
        <p14:creationId xmlns:p14="http://schemas.microsoft.com/office/powerpoint/2010/main" val="32328963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p:cNvSpPr txBox="1"/>
          <p:nvPr/>
        </p:nvSpPr>
        <p:spPr>
          <a:xfrm>
            <a:off x="5120539" y="2121439"/>
            <a:ext cx="3609397" cy="707886"/>
          </a:xfrm>
          <a:prstGeom prst="rect">
            <a:avLst/>
          </a:prstGeom>
          <a:noFill/>
        </p:spPr>
        <p:txBody>
          <a:bodyPr wrap="square" rtlCol="0">
            <a:spAutoFit/>
          </a:bodyPr>
          <a:lstStyle/>
          <a:p>
            <a:pPr algn="ctr"/>
            <a:r>
              <a:rPr lang="tr-TR" sz="4000" dirty="0">
                <a:solidFill>
                  <a:srgbClr val="C00000"/>
                </a:solidFill>
              </a:rPr>
              <a:t>Dinleme nedir?</a:t>
            </a:r>
          </a:p>
        </p:txBody>
      </p:sp>
    </p:spTree>
    <p:extLst>
      <p:ext uri="{BB962C8B-B14F-4D97-AF65-F5344CB8AC3E}">
        <p14:creationId xmlns:p14="http://schemas.microsoft.com/office/powerpoint/2010/main" val="15390084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916446"/>
            <a:ext cx="7568418" cy="5509200"/>
          </a:xfrm>
          <a:prstGeom prst="rect">
            <a:avLst/>
          </a:prstGeom>
          <a:noFill/>
        </p:spPr>
        <p:txBody>
          <a:bodyPr wrap="square" rtlCol="0">
            <a:spAutoFit/>
          </a:bodyPr>
          <a:lstStyle/>
          <a:p>
            <a:r>
              <a:rPr lang="tr-TR" sz="3200" dirty="0" smtClean="0">
                <a:solidFill>
                  <a:srgbClr val="002060"/>
                </a:solidFill>
              </a:rPr>
              <a:t>Dinleme iletişimin </a:t>
            </a:r>
            <a:r>
              <a:rPr lang="tr-TR" sz="3200" dirty="0">
                <a:solidFill>
                  <a:srgbClr val="002060"/>
                </a:solidFill>
              </a:rPr>
              <a:t>temel tekniklerinden biridir. </a:t>
            </a:r>
            <a:r>
              <a:rPr lang="tr-TR" sz="3200" dirty="0" smtClean="0">
                <a:solidFill>
                  <a:srgbClr val="002060"/>
                </a:solidFill>
              </a:rPr>
              <a:t>ilişkilerimizde </a:t>
            </a:r>
            <a:r>
              <a:rPr lang="tr-TR" sz="3200" dirty="0">
                <a:solidFill>
                  <a:srgbClr val="002060"/>
                </a:solidFill>
              </a:rPr>
              <a:t>iyi bir dinleyici </a:t>
            </a:r>
            <a:r>
              <a:rPr lang="tr-TR" sz="3200" dirty="0" smtClean="0">
                <a:solidFill>
                  <a:srgbClr val="002060"/>
                </a:solidFill>
              </a:rPr>
              <a:t>olmamız </a:t>
            </a:r>
            <a:r>
              <a:rPr lang="tr-TR" sz="3200" dirty="0">
                <a:solidFill>
                  <a:srgbClr val="002060"/>
                </a:solidFill>
              </a:rPr>
              <a:t>oldukça önemlidir. Görüşmenin amacı </a:t>
            </a:r>
            <a:r>
              <a:rPr lang="tr-TR" sz="3200" dirty="0" smtClean="0">
                <a:solidFill>
                  <a:srgbClr val="002060"/>
                </a:solidFill>
              </a:rPr>
              <a:t>insanların birbirini tanımasıdır</a:t>
            </a:r>
            <a:r>
              <a:rPr lang="tr-TR" sz="3200" dirty="0">
                <a:solidFill>
                  <a:srgbClr val="002060"/>
                </a:solidFill>
              </a:rPr>
              <a:t>. Görüşmede dinleme pasif bir eylem gibi görünse de aslında </a:t>
            </a:r>
            <a:r>
              <a:rPr lang="tr-TR" sz="3200" dirty="0" smtClean="0">
                <a:solidFill>
                  <a:srgbClr val="002060"/>
                </a:solidFill>
              </a:rPr>
              <a:t>dinleyen kişiyi </a:t>
            </a:r>
            <a:r>
              <a:rPr lang="tr-TR" sz="3200" dirty="0">
                <a:solidFill>
                  <a:srgbClr val="002060"/>
                </a:solidFill>
              </a:rPr>
              <a:t>etkin kılar. Dinleme sadece susma manasına gelmez. Dikkatli olmayı, doğru ve yerinde sorular sormayı, fikirlerini doğru biçimde ortaya koymayı, belirli jest ve mimikler kullanmayı içinde barındırır. </a:t>
            </a:r>
          </a:p>
        </p:txBody>
      </p:sp>
      <p:sp>
        <p:nvSpPr>
          <p:cNvPr id="3" name="Metin kutusu 2"/>
          <p:cNvSpPr txBox="1"/>
          <p:nvPr/>
        </p:nvSpPr>
        <p:spPr>
          <a:xfrm>
            <a:off x="787791" y="198510"/>
            <a:ext cx="6029868" cy="646331"/>
          </a:xfrm>
          <a:prstGeom prst="rect">
            <a:avLst/>
          </a:prstGeom>
          <a:noFill/>
        </p:spPr>
        <p:txBody>
          <a:bodyPr wrap="square" rtlCol="0">
            <a:spAutoFit/>
          </a:bodyPr>
          <a:lstStyle/>
          <a:p>
            <a:pPr lvl="0"/>
            <a:r>
              <a:rPr lang="tr-TR" sz="3600" dirty="0">
                <a:solidFill>
                  <a:srgbClr val="C00000"/>
                </a:solidFill>
              </a:rPr>
              <a:t>Kişi etkin olarak nasıl dinlenir?</a:t>
            </a:r>
          </a:p>
        </p:txBody>
      </p:sp>
    </p:spTree>
    <p:extLst>
      <p:ext uri="{BB962C8B-B14F-4D97-AF65-F5344CB8AC3E}">
        <p14:creationId xmlns:p14="http://schemas.microsoft.com/office/powerpoint/2010/main" val="25894490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3 Metin kutusu"/>
          <p:cNvSpPr txBox="1"/>
          <p:nvPr/>
        </p:nvSpPr>
        <p:spPr>
          <a:xfrm>
            <a:off x="1274680" y="539587"/>
            <a:ext cx="5223044" cy="3170099"/>
          </a:xfrm>
          <a:prstGeom prst="rect">
            <a:avLst/>
          </a:prstGeom>
          <a:noFill/>
        </p:spPr>
        <p:txBody>
          <a:bodyPr wrap="square" rtlCol="0">
            <a:spAutoFit/>
          </a:bodyPr>
          <a:lstStyle/>
          <a:p>
            <a:pPr algn="ctr"/>
            <a:r>
              <a:rPr lang="tr-TR" sz="5000" dirty="0" smtClean="0">
                <a:solidFill>
                  <a:srgbClr val="C00000"/>
                </a:solidFill>
              </a:rPr>
              <a:t>Gerektiğinde</a:t>
            </a:r>
          </a:p>
          <a:p>
            <a:pPr algn="ctr"/>
            <a:r>
              <a:rPr lang="tr-TR" sz="5000" dirty="0" smtClean="0">
                <a:solidFill>
                  <a:srgbClr val="C00000"/>
                </a:solidFill>
              </a:rPr>
              <a:t>sessizlik </a:t>
            </a:r>
            <a:r>
              <a:rPr lang="tr-TR" sz="5000" dirty="0">
                <a:solidFill>
                  <a:srgbClr val="C00000"/>
                </a:solidFill>
              </a:rPr>
              <a:t>de </a:t>
            </a:r>
            <a:endParaRPr lang="tr-TR" sz="5000" dirty="0" smtClean="0">
              <a:solidFill>
                <a:srgbClr val="C00000"/>
              </a:solidFill>
            </a:endParaRPr>
          </a:p>
          <a:p>
            <a:pPr algn="ctr"/>
            <a:r>
              <a:rPr lang="tr-TR" sz="5000" dirty="0" smtClean="0">
                <a:solidFill>
                  <a:srgbClr val="C00000"/>
                </a:solidFill>
              </a:rPr>
              <a:t>bir </a:t>
            </a:r>
            <a:r>
              <a:rPr lang="tr-TR" sz="5000" dirty="0">
                <a:solidFill>
                  <a:srgbClr val="C00000"/>
                </a:solidFill>
              </a:rPr>
              <a:t>yöntem </a:t>
            </a:r>
            <a:r>
              <a:rPr lang="tr-TR" sz="5000" dirty="0" smtClean="0">
                <a:solidFill>
                  <a:srgbClr val="C00000"/>
                </a:solidFill>
              </a:rPr>
              <a:t>olarak</a:t>
            </a:r>
          </a:p>
          <a:p>
            <a:pPr algn="ctr"/>
            <a:r>
              <a:rPr lang="tr-TR" sz="5000" dirty="0" smtClean="0">
                <a:solidFill>
                  <a:srgbClr val="C00000"/>
                </a:solidFill>
              </a:rPr>
              <a:t>kullanılabilir</a:t>
            </a:r>
            <a:r>
              <a:rPr lang="tr-TR" sz="5000" dirty="0">
                <a:solidFill>
                  <a:srgbClr val="C00000"/>
                </a:solidFill>
              </a:rPr>
              <a:t>.</a:t>
            </a:r>
          </a:p>
        </p:txBody>
      </p:sp>
    </p:spTree>
    <p:extLst>
      <p:ext uri="{BB962C8B-B14F-4D97-AF65-F5344CB8AC3E}">
        <p14:creationId xmlns:p14="http://schemas.microsoft.com/office/powerpoint/2010/main" val="18414376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098393"/>
            <a:ext cx="7568418" cy="4524315"/>
          </a:xfrm>
          <a:prstGeom prst="rect">
            <a:avLst/>
          </a:prstGeom>
          <a:noFill/>
        </p:spPr>
        <p:txBody>
          <a:bodyPr wrap="square" rtlCol="0">
            <a:spAutoFit/>
          </a:bodyPr>
          <a:lstStyle/>
          <a:p>
            <a:pPr lvl="0"/>
            <a:r>
              <a:rPr lang="tr-TR" sz="3200" dirty="0" smtClean="0">
                <a:solidFill>
                  <a:srgbClr val="C00000"/>
                </a:solidFill>
              </a:rPr>
              <a:t>1- Edilgin </a:t>
            </a:r>
            <a:r>
              <a:rPr lang="tr-TR" sz="3200" dirty="0">
                <a:solidFill>
                  <a:srgbClr val="C00000"/>
                </a:solidFill>
              </a:rPr>
              <a:t>dinleme (sessizlik</a:t>
            </a:r>
            <a:r>
              <a:rPr lang="tr-TR" sz="3200" dirty="0" smtClean="0">
                <a:solidFill>
                  <a:srgbClr val="C00000"/>
                </a:solidFill>
              </a:rPr>
              <a:t>)</a:t>
            </a:r>
          </a:p>
          <a:p>
            <a:pPr lvl="0"/>
            <a:endParaRPr lang="tr-TR" sz="3200" dirty="0">
              <a:solidFill>
                <a:srgbClr val="C00000"/>
              </a:solidFill>
            </a:endParaRPr>
          </a:p>
          <a:p>
            <a:r>
              <a:rPr lang="tr-TR" sz="3200" dirty="0">
                <a:solidFill>
                  <a:srgbClr val="002060"/>
                </a:solidFill>
              </a:rPr>
              <a:t>Kişiye gerçekten kabul edildiğini duyumsatır, paylaşmaya teşvik eder. Ancak sık tekrarlanırsa, dikkat verilmediği izlenimi uyandırır. Bu nedenle dinlerken </a:t>
            </a:r>
            <a:r>
              <a:rPr lang="tr-TR" sz="3200" b="1" dirty="0">
                <a:solidFill>
                  <a:srgbClr val="002060"/>
                </a:solidFill>
              </a:rPr>
              <a:t>“kabul etme tepkileri”</a:t>
            </a:r>
            <a:r>
              <a:rPr lang="tr-TR" sz="3200" dirty="0">
                <a:solidFill>
                  <a:srgbClr val="002060"/>
                </a:solidFill>
              </a:rPr>
              <a:t> (baş sallamak, öne eğilmek, gülümsemek, kaşını çatmak, </a:t>
            </a:r>
            <a:r>
              <a:rPr lang="tr-TR" sz="3200" dirty="0" err="1">
                <a:solidFill>
                  <a:srgbClr val="002060"/>
                </a:solidFill>
              </a:rPr>
              <a:t>hı-hı</a:t>
            </a:r>
            <a:r>
              <a:rPr lang="tr-TR" sz="3200" dirty="0">
                <a:solidFill>
                  <a:srgbClr val="002060"/>
                </a:solidFill>
              </a:rPr>
              <a:t> evet anlıyorum demek… vb.) vermek gereklidir.</a:t>
            </a:r>
            <a:r>
              <a:rPr lang="tr-TR" sz="3200" b="1" dirty="0">
                <a:solidFill>
                  <a:srgbClr val="002060"/>
                </a:solidFill>
              </a:rPr>
              <a:t>	</a:t>
            </a:r>
            <a:endParaRPr lang="tr-TR" sz="3200" dirty="0">
              <a:solidFill>
                <a:srgbClr val="002060"/>
              </a:solidFill>
            </a:endParaRPr>
          </a:p>
        </p:txBody>
      </p:sp>
      <p:sp>
        <p:nvSpPr>
          <p:cNvPr id="3" name="Metin kutusu 2"/>
          <p:cNvSpPr txBox="1"/>
          <p:nvPr/>
        </p:nvSpPr>
        <p:spPr>
          <a:xfrm>
            <a:off x="787791" y="198510"/>
            <a:ext cx="3609397" cy="630942"/>
          </a:xfrm>
          <a:prstGeom prst="rect">
            <a:avLst/>
          </a:prstGeom>
          <a:noFill/>
        </p:spPr>
        <p:txBody>
          <a:bodyPr wrap="square" rtlCol="0">
            <a:spAutoFit/>
          </a:bodyPr>
          <a:lstStyle/>
          <a:p>
            <a:r>
              <a:rPr lang="tr-TR" sz="3500" dirty="0" smtClean="0">
                <a:solidFill>
                  <a:srgbClr val="C00000"/>
                </a:solidFill>
              </a:rPr>
              <a:t>Dinleme çeşitleri</a:t>
            </a:r>
            <a:endParaRPr lang="tr-TR" sz="3500" dirty="0">
              <a:solidFill>
                <a:srgbClr val="C00000"/>
              </a:solidFill>
            </a:endParaRPr>
          </a:p>
        </p:txBody>
      </p:sp>
    </p:spTree>
    <p:extLst>
      <p:ext uri="{BB962C8B-B14F-4D97-AF65-F5344CB8AC3E}">
        <p14:creationId xmlns:p14="http://schemas.microsoft.com/office/powerpoint/2010/main" val="6158486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098393"/>
            <a:ext cx="7568418" cy="5016758"/>
          </a:xfrm>
          <a:prstGeom prst="rect">
            <a:avLst/>
          </a:prstGeom>
          <a:noFill/>
        </p:spPr>
        <p:txBody>
          <a:bodyPr wrap="square" rtlCol="0">
            <a:spAutoFit/>
          </a:bodyPr>
          <a:lstStyle/>
          <a:p>
            <a:pPr lvl="0"/>
            <a:r>
              <a:rPr lang="tr-TR" sz="3200" dirty="0" smtClean="0">
                <a:solidFill>
                  <a:srgbClr val="C00000"/>
                </a:solidFill>
              </a:rPr>
              <a:t>2- Kapı </a:t>
            </a:r>
            <a:r>
              <a:rPr lang="tr-TR" sz="3200" dirty="0" err="1" smtClean="0">
                <a:solidFill>
                  <a:srgbClr val="C00000"/>
                </a:solidFill>
              </a:rPr>
              <a:t>aralayıcı</a:t>
            </a:r>
            <a:r>
              <a:rPr lang="tr-TR" sz="3200" dirty="0" smtClean="0">
                <a:solidFill>
                  <a:srgbClr val="C00000"/>
                </a:solidFill>
              </a:rPr>
              <a:t> iletiler</a:t>
            </a:r>
          </a:p>
          <a:p>
            <a:endParaRPr lang="tr-TR" sz="3200" dirty="0" smtClean="0"/>
          </a:p>
          <a:p>
            <a:r>
              <a:rPr lang="tr-TR" sz="3200" dirty="0" smtClean="0">
                <a:solidFill>
                  <a:srgbClr val="002060"/>
                </a:solidFill>
              </a:rPr>
              <a:t>Derine inmek için yüreklendirici iletilerdir.</a:t>
            </a:r>
          </a:p>
          <a:p>
            <a:endParaRPr lang="tr-TR" sz="3200" dirty="0" smtClean="0">
              <a:solidFill>
                <a:srgbClr val="002060"/>
              </a:solidFill>
            </a:endParaRPr>
          </a:p>
          <a:p>
            <a:pPr marL="457200" indent="-457200">
              <a:buFontTx/>
              <a:buChar char="-"/>
            </a:pPr>
            <a:r>
              <a:rPr lang="tr-TR" sz="3200" dirty="0" smtClean="0">
                <a:solidFill>
                  <a:srgbClr val="002060"/>
                </a:solidFill>
              </a:rPr>
              <a:t>Bu </a:t>
            </a:r>
            <a:r>
              <a:rPr lang="tr-TR" sz="3200" dirty="0">
                <a:solidFill>
                  <a:srgbClr val="002060"/>
                </a:solidFill>
              </a:rPr>
              <a:t>konuda daha fazla bir şey söylemek ister </a:t>
            </a:r>
            <a:r>
              <a:rPr lang="tr-TR" sz="3200" dirty="0" smtClean="0">
                <a:solidFill>
                  <a:srgbClr val="002060"/>
                </a:solidFill>
              </a:rPr>
              <a:t>misin?</a:t>
            </a:r>
          </a:p>
          <a:p>
            <a:pPr marL="457200" indent="-457200">
              <a:buFontTx/>
              <a:buChar char="-"/>
            </a:pPr>
            <a:endParaRPr lang="tr-TR" sz="3200" dirty="0" smtClean="0">
              <a:solidFill>
                <a:srgbClr val="002060"/>
              </a:solidFill>
            </a:endParaRPr>
          </a:p>
          <a:p>
            <a:pPr marL="457200" indent="-457200">
              <a:buFontTx/>
              <a:buChar char="-"/>
            </a:pPr>
            <a:r>
              <a:rPr lang="tr-TR" sz="3200" dirty="0" smtClean="0">
                <a:solidFill>
                  <a:srgbClr val="002060"/>
                </a:solidFill>
              </a:rPr>
              <a:t>İlginç</a:t>
            </a:r>
            <a:r>
              <a:rPr lang="tr-TR" sz="3200" dirty="0">
                <a:solidFill>
                  <a:srgbClr val="002060"/>
                </a:solidFill>
              </a:rPr>
              <a:t>, devam etmek ister </a:t>
            </a:r>
            <a:r>
              <a:rPr lang="tr-TR" sz="3200" dirty="0" smtClean="0">
                <a:solidFill>
                  <a:srgbClr val="002060"/>
                </a:solidFill>
              </a:rPr>
              <a:t>misin?</a:t>
            </a:r>
          </a:p>
          <a:p>
            <a:pPr marL="457200" indent="-457200">
              <a:buFontTx/>
              <a:buChar char="-"/>
            </a:pPr>
            <a:endParaRPr lang="tr-TR" sz="3200" dirty="0">
              <a:solidFill>
                <a:srgbClr val="002060"/>
              </a:solidFill>
            </a:endParaRPr>
          </a:p>
          <a:p>
            <a:pPr marL="457200" indent="-457200">
              <a:buFontTx/>
              <a:buChar char="-"/>
            </a:pPr>
            <a:r>
              <a:rPr lang="tr-TR" sz="3200" dirty="0" smtClean="0">
                <a:solidFill>
                  <a:srgbClr val="002060"/>
                </a:solidFill>
              </a:rPr>
              <a:t>Bu </a:t>
            </a:r>
            <a:r>
              <a:rPr lang="tr-TR" sz="3200" dirty="0">
                <a:solidFill>
                  <a:srgbClr val="002060"/>
                </a:solidFill>
              </a:rPr>
              <a:t>konuda konuşmak ister misin?</a:t>
            </a:r>
          </a:p>
        </p:txBody>
      </p:sp>
      <p:sp>
        <p:nvSpPr>
          <p:cNvPr id="5" name="Metin kutusu 4"/>
          <p:cNvSpPr txBox="1"/>
          <p:nvPr/>
        </p:nvSpPr>
        <p:spPr>
          <a:xfrm>
            <a:off x="787791" y="198510"/>
            <a:ext cx="3609397" cy="630942"/>
          </a:xfrm>
          <a:prstGeom prst="rect">
            <a:avLst/>
          </a:prstGeom>
          <a:noFill/>
        </p:spPr>
        <p:txBody>
          <a:bodyPr wrap="square" rtlCol="0">
            <a:spAutoFit/>
          </a:bodyPr>
          <a:lstStyle/>
          <a:p>
            <a:r>
              <a:rPr lang="tr-TR" sz="3500" dirty="0" smtClean="0">
                <a:solidFill>
                  <a:srgbClr val="C00000"/>
                </a:solidFill>
              </a:rPr>
              <a:t>Dinleme çeşitleri</a:t>
            </a:r>
            <a:endParaRPr lang="tr-TR" sz="3500" dirty="0">
              <a:solidFill>
                <a:srgbClr val="C00000"/>
              </a:solidFill>
            </a:endParaRPr>
          </a:p>
        </p:txBody>
      </p:sp>
    </p:spTree>
    <p:extLst>
      <p:ext uri="{BB962C8B-B14F-4D97-AF65-F5344CB8AC3E}">
        <p14:creationId xmlns:p14="http://schemas.microsoft.com/office/powerpoint/2010/main" val="1084635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301284"/>
            <a:ext cx="7568418" cy="3323987"/>
          </a:xfrm>
          <a:prstGeom prst="rect">
            <a:avLst/>
          </a:prstGeom>
          <a:noFill/>
        </p:spPr>
        <p:txBody>
          <a:bodyPr wrap="square" rtlCol="0">
            <a:spAutoFit/>
          </a:bodyPr>
          <a:lstStyle/>
          <a:p>
            <a:pPr algn="ctr"/>
            <a:r>
              <a:rPr lang="tr-TR" sz="7000" dirty="0">
                <a:solidFill>
                  <a:srgbClr val="C00000"/>
                </a:solidFill>
              </a:rPr>
              <a:t>İletişim </a:t>
            </a:r>
            <a:endParaRPr lang="tr-TR" sz="7000" dirty="0" smtClean="0">
              <a:solidFill>
                <a:srgbClr val="C00000"/>
              </a:solidFill>
            </a:endParaRPr>
          </a:p>
          <a:p>
            <a:pPr algn="ctr"/>
            <a:r>
              <a:rPr lang="tr-TR" sz="7000" dirty="0" smtClean="0">
                <a:solidFill>
                  <a:srgbClr val="C00000"/>
                </a:solidFill>
              </a:rPr>
              <a:t>ne </a:t>
            </a:r>
            <a:r>
              <a:rPr lang="tr-TR" sz="7000" dirty="0">
                <a:solidFill>
                  <a:srgbClr val="C00000"/>
                </a:solidFill>
              </a:rPr>
              <a:t>zaman </a:t>
            </a:r>
            <a:endParaRPr lang="tr-TR" sz="7000" dirty="0" smtClean="0">
              <a:solidFill>
                <a:srgbClr val="C00000"/>
              </a:solidFill>
            </a:endParaRPr>
          </a:p>
          <a:p>
            <a:pPr algn="ctr"/>
            <a:r>
              <a:rPr lang="tr-TR" sz="7000" dirty="0" smtClean="0">
                <a:solidFill>
                  <a:srgbClr val="C00000"/>
                </a:solidFill>
              </a:rPr>
              <a:t>başlar</a:t>
            </a:r>
            <a:r>
              <a:rPr lang="tr-TR" sz="7000" dirty="0">
                <a:solidFill>
                  <a:srgbClr val="C00000"/>
                </a:solidFill>
              </a:rPr>
              <a:t>?</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58" y="3540638"/>
            <a:ext cx="8740589" cy="3138478"/>
          </a:xfrm>
          <a:prstGeom prst="rect">
            <a:avLst/>
          </a:prstGeom>
        </p:spPr>
      </p:pic>
    </p:spTree>
    <p:extLst>
      <p:ext uri="{BB962C8B-B14F-4D97-AF65-F5344CB8AC3E}">
        <p14:creationId xmlns:p14="http://schemas.microsoft.com/office/powerpoint/2010/main" val="2514014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219416"/>
            <a:ext cx="7568418" cy="4031873"/>
          </a:xfrm>
          <a:prstGeom prst="rect">
            <a:avLst/>
          </a:prstGeom>
          <a:noFill/>
        </p:spPr>
        <p:txBody>
          <a:bodyPr wrap="square" rtlCol="0">
            <a:spAutoFit/>
          </a:bodyPr>
          <a:lstStyle/>
          <a:p>
            <a:pPr lvl="0"/>
            <a:r>
              <a:rPr lang="tr-TR" sz="3200" dirty="0" smtClean="0">
                <a:solidFill>
                  <a:srgbClr val="C00000"/>
                </a:solidFill>
              </a:rPr>
              <a:t>3- Etkin dinleme</a:t>
            </a:r>
          </a:p>
          <a:p>
            <a:pPr lvl="0"/>
            <a:endParaRPr lang="tr-TR" sz="3200" dirty="0">
              <a:solidFill>
                <a:srgbClr val="002060"/>
              </a:solidFill>
            </a:endParaRPr>
          </a:p>
          <a:p>
            <a:r>
              <a:rPr lang="tr-TR" sz="3200" dirty="0">
                <a:solidFill>
                  <a:srgbClr val="002060"/>
                </a:solidFill>
              </a:rPr>
              <a:t>Etkin dinlemede daha fazla iletişim vardır</a:t>
            </a:r>
            <a:r>
              <a:rPr lang="tr-TR" sz="3200" dirty="0" smtClean="0">
                <a:solidFill>
                  <a:srgbClr val="002060"/>
                </a:solidFill>
              </a:rPr>
              <a:t>.</a:t>
            </a:r>
          </a:p>
          <a:p>
            <a:endParaRPr lang="tr-TR" sz="3200" dirty="0">
              <a:solidFill>
                <a:srgbClr val="002060"/>
              </a:solidFill>
            </a:endParaRPr>
          </a:p>
          <a:p>
            <a:r>
              <a:rPr lang="tr-TR" sz="3200" dirty="0">
                <a:solidFill>
                  <a:srgbClr val="002060"/>
                </a:solidFill>
              </a:rPr>
              <a:t>Karşımızdaki kişiden aldığımız kodlanmış iletiyi, çözümleyerek geri iletme yöntemine </a:t>
            </a:r>
            <a:r>
              <a:rPr lang="tr-TR" sz="3200" b="1" u="sng" dirty="0">
                <a:solidFill>
                  <a:srgbClr val="C00000"/>
                </a:solidFill>
              </a:rPr>
              <a:t>ETKİN DİNLEME</a:t>
            </a:r>
            <a:r>
              <a:rPr lang="tr-TR" sz="3200" dirty="0">
                <a:solidFill>
                  <a:srgbClr val="C00000"/>
                </a:solidFill>
              </a:rPr>
              <a:t> </a:t>
            </a:r>
            <a:r>
              <a:rPr lang="tr-TR" sz="3200" dirty="0">
                <a:solidFill>
                  <a:srgbClr val="002060"/>
                </a:solidFill>
              </a:rPr>
              <a:t>diyoruz. Bu yöntemde sorumluluk karşımızdaki kişide kalır</a:t>
            </a:r>
          </a:p>
        </p:txBody>
      </p:sp>
      <p:sp>
        <p:nvSpPr>
          <p:cNvPr id="5" name="Metin kutusu 4"/>
          <p:cNvSpPr txBox="1"/>
          <p:nvPr/>
        </p:nvSpPr>
        <p:spPr>
          <a:xfrm>
            <a:off x="787791" y="198510"/>
            <a:ext cx="3609397" cy="630942"/>
          </a:xfrm>
          <a:prstGeom prst="rect">
            <a:avLst/>
          </a:prstGeom>
          <a:noFill/>
        </p:spPr>
        <p:txBody>
          <a:bodyPr wrap="square" rtlCol="0">
            <a:spAutoFit/>
          </a:bodyPr>
          <a:lstStyle/>
          <a:p>
            <a:r>
              <a:rPr lang="tr-TR" sz="3500" dirty="0" smtClean="0">
                <a:solidFill>
                  <a:srgbClr val="C00000"/>
                </a:solidFill>
              </a:rPr>
              <a:t>Dinleme çeşitleri</a:t>
            </a:r>
            <a:endParaRPr lang="tr-TR" sz="3500" dirty="0">
              <a:solidFill>
                <a:srgbClr val="C00000"/>
              </a:solidFill>
            </a:endParaRPr>
          </a:p>
        </p:txBody>
      </p:sp>
    </p:spTree>
    <p:extLst>
      <p:ext uri="{BB962C8B-B14F-4D97-AF65-F5344CB8AC3E}">
        <p14:creationId xmlns:p14="http://schemas.microsoft.com/office/powerpoint/2010/main" val="16899522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098393"/>
            <a:ext cx="7568418" cy="5170646"/>
          </a:xfrm>
          <a:prstGeom prst="rect">
            <a:avLst/>
          </a:prstGeom>
          <a:noFill/>
        </p:spPr>
        <p:txBody>
          <a:bodyPr wrap="square" rtlCol="0">
            <a:spAutoFit/>
          </a:bodyPr>
          <a:lstStyle/>
          <a:p>
            <a:r>
              <a:rPr lang="tr-TR" sz="3000" dirty="0" smtClean="0">
                <a:solidFill>
                  <a:srgbClr val="002060"/>
                </a:solidFill>
              </a:rPr>
              <a:t>1- Kişi, herkesin </a:t>
            </a:r>
            <a:r>
              <a:rPr lang="tr-TR" sz="3000" dirty="0">
                <a:solidFill>
                  <a:srgbClr val="002060"/>
                </a:solidFill>
              </a:rPr>
              <a:t>kendi sorununu çözebileceğine içtenlikle inanmalıdır. </a:t>
            </a:r>
            <a:endParaRPr lang="tr-TR" sz="3000" dirty="0" smtClean="0">
              <a:solidFill>
                <a:srgbClr val="002060"/>
              </a:solidFill>
            </a:endParaRPr>
          </a:p>
          <a:p>
            <a:endParaRPr lang="tr-TR" sz="3000" dirty="0">
              <a:solidFill>
                <a:srgbClr val="002060"/>
              </a:solidFill>
            </a:endParaRPr>
          </a:p>
          <a:p>
            <a:r>
              <a:rPr lang="tr-TR" sz="3000" dirty="0" smtClean="0">
                <a:solidFill>
                  <a:srgbClr val="002060"/>
                </a:solidFill>
              </a:rPr>
              <a:t>2</a:t>
            </a:r>
            <a:r>
              <a:rPr lang="tr-TR" sz="3000" dirty="0">
                <a:solidFill>
                  <a:srgbClr val="002060"/>
                </a:solidFill>
              </a:rPr>
              <a:t>. </a:t>
            </a:r>
            <a:r>
              <a:rPr lang="tr-TR" sz="3000" dirty="0" smtClean="0">
                <a:solidFill>
                  <a:srgbClr val="002060"/>
                </a:solidFill>
              </a:rPr>
              <a:t>Kişi, muhatabının </a:t>
            </a:r>
            <a:r>
              <a:rPr lang="tr-TR" sz="3000" dirty="0">
                <a:solidFill>
                  <a:srgbClr val="002060"/>
                </a:solidFill>
              </a:rPr>
              <a:t>dile getirdiği duygu ve düşünceleri, kendine göre bir insanda olmaması gereken düşünceler olduğunu düşünse bile gerçekten kabul edebilmelidir.</a:t>
            </a:r>
          </a:p>
          <a:p>
            <a:endParaRPr lang="tr-TR" sz="3000" dirty="0" smtClean="0">
              <a:solidFill>
                <a:srgbClr val="002060"/>
              </a:solidFill>
            </a:endParaRPr>
          </a:p>
          <a:p>
            <a:r>
              <a:rPr lang="tr-TR" sz="3000" dirty="0" smtClean="0">
                <a:solidFill>
                  <a:srgbClr val="002060"/>
                </a:solidFill>
              </a:rPr>
              <a:t>3</a:t>
            </a:r>
            <a:r>
              <a:rPr lang="tr-TR" sz="3000" dirty="0">
                <a:solidFill>
                  <a:srgbClr val="002060"/>
                </a:solidFill>
              </a:rPr>
              <a:t>. </a:t>
            </a:r>
            <a:r>
              <a:rPr lang="tr-TR" sz="3000" dirty="0" smtClean="0">
                <a:solidFill>
                  <a:srgbClr val="002060"/>
                </a:solidFill>
              </a:rPr>
              <a:t>Kişi, </a:t>
            </a:r>
            <a:r>
              <a:rPr lang="tr-TR" sz="3000" dirty="0">
                <a:solidFill>
                  <a:srgbClr val="002060"/>
                </a:solidFill>
              </a:rPr>
              <a:t>duyguların genelde geçici ve anlık olduğunu bilmelidir</a:t>
            </a:r>
            <a:r>
              <a:rPr lang="tr-TR" sz="3000" dirty="0" smtClean="0">
                <a:solidFill>
                  <a:srgbClr val="002060"/>
                </a:solidFill>
              </a:rPr>
              <a:t>. (</a:t>
            </a:r>
            <a:r>
              <a:rPr lang="tr-TR" sz="3000" dirty="0">
                <a:solidFill>
                  <a:srgbClr val="002060"/>
                </a:solidFill>
              </a:rPr>
              <a:t>Duyguların boşaltılması, dağıtılması ve açığa çıkması önemlidir</a:t>
            </a:r>
            <a:r>
              <a:rPr lang="tr-TR" sz="3000" dirty="0" smtClean="0">
                <a:solidFill>
                  <a:srgbClr val="002060"/>
                </a:solidFill>
              </a:rPr>
              <a:t>.)</a:t>
            </a:r>
            <a:endParaRPr lang="tr-TR" sz="3000" dirty="0">
              <a:solidFill>
                <a:srgbClr val="002060"/>
              </a:solidFill>
            </a:endParaRPr>
          </a:p>
        </p:txBody>
      </p:sp>
      <p:sp>
        <p:nvSpPr>
          <p:cNvPr id="3" name="Metin kutusu 2"/>
          <p:cNvSpPr txBox="1"/>
          <p:nvPr/>
        </p:nvSpPr>
        <p:spPr>
          <a:xfrm>
            <a:off x="787791" y="198510"/>
            <a:ext cx="3784209" cy="646331"/>
          </a:xfrm>
          <a:prstGeom prst="rect">
            <a:avLst/>
          </a:prstGeom>
          <a:noFill/>
        </p:spPr>
        <p:txBody>
          <a:bodyPr wrap="square" rtlCol="0">
            <a:spAutoFit/>
          </a:bodyPr>
          <a:lstStyle/>
          <a:p>
            <a:r>
              <a:rPr lang="tr-TR" sz="3600" dirty="0">
                <a:solidFill>
                  <a:srgbClr val="C00000"/>
                </a:solidFill>
              </a:rPr>
              <a:t>Etkin dinleme </a:t>
            </a:r>
            <a:r>
              <a:rPr lang="tr-TR" sz="3600" dirty="0" smtClean="0">
                <a:solidFill>
                  <a:srgbClr val="C00000"/>
                </a:solidFill>
              </a:rPr>
              <a:t>için;</a:t>
            </a:r>
            <a:endParaRPr lang="tr-TR" sz="3600" dirty="0">
              <a:solidFill>
                <a:srgbClr val="C00000"/>
              </a:solidFill>
            </a:endParaRPr>
          </a:p>
        </p:txBody>
      </p:sp>
    </p:spTree>
    <p:extLst>
      <p:ext uri="{BB962C8B-B14F-4D97-AF65-F5344CB8AC3E}">
        <p14:creationId xmlns:p14="http://schemas.microsoft.com/office/powerpoint/2010/main" val="8238044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098393"/>
            <a:ext cx="7568418" cy="4708981"/>
          </a:xfrm>
          <a:prstGeom prst="rect">
            <a:avLst/>
          </a:prstGeom>
          <a:noFill/>
        </p:spPr>
        <p:txBody>
          <a:bodyPr wrap="square" rtlCol="0">
            <a:spAutoFit/>
          </a:bodyPr>
          <a:lstStyle/>
          <a:p>
            <a:r>
              <a:rPr lang="tr-TR" sz="3000" dirty="0" smtClean="0">
                <a:solidFill>
                  <a:srgbClr val="002060"/>
                </a:solidFill>
              </a:rPr>
              <a:t>4- Kişi, muhatabının sorunlarında </a:t>
            </a:r>
            <a:r>
              <a:rPr lang="tr-TR" sz="3000" dirty="0">
                <a:solidFill>
                  <a:srgbClr val="002060"/>
                </a:solidFill>
              </a:rPr>
              <a:t>yardımcı olmayı istemeli ve plan yapmalı, zamanını iyi yönlendirmelidir</a:t>
            </a:r>
            <a:r>
              <a:rPr lang="tr-TR" sz="3000" dirty="0" smtClean="0">
                <a:solidFill>
                  <a:srgbClr val="002060"/>
                </a:solidFill>
              </a:rPr>
              <a:t>.</a:t>
            </a:r>
          </a:p>
          <a:p>
            <a:endParaRPr lang="tr-TR" sz="3000" dirty="0">
              <a:solidFill>
                <a:srgbClr val="002060"/>
              </a:solidFill>
            </a:endParaRPr>
          </a:p>
          <a:p>
            <a:r>
              <a:rPr lang="tr-TR" sz="3000" dirty="0" smtClean="0">
                <a:solidFill>
                  <a:srgbClr val="002060"/>
                </a:solidFill>
              </a:rPr>
              <a:t>5- Kişi, muhatabının sorunlarını </a:t>
            </a:r>
            <a:r>
              <a:rPr lang="tr-TR" sz="3000" dirty="0">
                <a:solidFill>
                  <a:srgbClr val="002060"/>
                </a:solidFill>
              </a:rPr>
              <a:t>kendininmiş gibi hissetmeli ama kendi sorunu olmasına izin vermemelidir</a:t>
            </a:r>
            <a:r>
              <a:rPr lang="tr-TR" sz="3000" dirty="0" smtClean="0">
                <a:solidFill>
                  <a:srgbClr val="002060"/>
                </a:solidFill>
              </a:rPr>
              <a:t>.</a:t>
            </a:r>
          </a:p>
          <a:p>
            <a:endParaRPr lang="tr-TR" sz="3000" dirty="0">
              <a:solidFill>
                <a:srgbClr val="002060"/>
              </a:solidFill>
            </a:endParaRPr>
          </a:p>
          <a:p>
            <a:r>
              <a:rPr lang="tr-TR" sz="3000" dirty="0" smtClean="0">
                <a:solidFill>
                  <a:srgbClr val="002060"/>
                </a:solidFill>
              </a:rPr>
              <a:t>6- Kişilerin sorunlarının </a:t>
            </a:r>
            <a:r>
              <a:rPr lang="tr-TR" sz="3000" dirty="0">
                <a:solidFill>
                  <a:srgbClr val="002060"/>
                </a:solidFill>
              </a:rPr>
              <a:t>gizliliğine saygı </a:t>
            </a:r>
            <a:r>
              <a:rPr lang="tr-TR" sz="3000" dirty="0" smtClean="0">
                <a:solidFill>
                  <a:srgbClr val="002060"/>
                </a:solidFill>
              </a:rPr>
              <a:t>duyulmalıdır.</a:t>
            </a:r>
            <a:endParaRPr lang="tr-TR" sz="3000" dirty="0">
              <a:solidFill>
                <a:srgbClr val="002060"/>
              </a:solidFill>
            </a:endParaRPr>
          </a:p>
        </p:txBody>
      </p:sp>
      <p:sp>
        <p:nvSpPr>
          <p:cNvPr id="3" name="Metin kutusu 2"/>
          <p:cNvSpPr txBox="1"/>
          <p:nvPr/>
        </p:nvSpPr>
        <p:spPr>
          <a:xfrm>
            <a:off x="787791" y="198510"/>
            <a:ext cx="3784209" cy="646331"/>
          </a:xfrm>
          <a:prstGeom prst="rect">
            <a:avLst/>
          </a:prstGeom>
          <a:noFill/>
        </p:spPr>
        <p:txBody>
          <a:bodyPr wrap="square" rtlCol="0">
            <a:spAutoFit/>
          </a:bodyPr>
          <a:lstStyle/>
          <a:p>
            <a:r>
              <a:rPr lang="tr-TR" sz="3600" dirty="0">
                <a:solidFill>
                  <a:srgbClr val="C00000"/>
                </a:solidFill>
              </a:rPr>
              <a:t>Etkin dinleme </a:t>
            </a:r>
            <a:r>
              <a:rPr lang="tr-TR" sz="3600" dirty="0" smtClean="0">
                <a:solidFill>
                  <a:srgbClr val="C00000"/>
                </a:solidFill>
              </a:rPr>
              <a:t>için;</a:t>
            </a:r>
            <a:endParaRPr lang="tr-TR" sz="3600" dirty="0">
              <a:solidFill>
                <a:srgbClr val="C00000"/>
              </a:solidFill>
            </a:endParaRPr>
          </a:p>
        </p:txBody>
      </p:sp>
    </p:spTree>
    <p:extLst>
      <p:ext uri="{BB962C8B-B14F-4D97-AF65-F5344CB8AC3E}">
        <p14:creationId xmlns:p14="http://schemas.microsoft.com/office/powerpoint/2010/main" val="23676608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cstate="print">
            <a:extLst>
              <a:ext uri="{28A0092B-C50C-407E-A947-70E740481C1C}">
                <a14:useLocalDpi xmlns:a14="http://schemas.microsoft.com/office/drawing/2010/main" val="0"/>
              </a:ext>
            </a:extLst>
          </a:blip>
          <a:srcRect b="23726"/>
          <a:stretch/>
        </p:blipFill>
        <p:spPr>
          <a:xfrm>
            <a:off x="1353217" y="1613647"/>
            <a:ext cx="6437567" cy="5230906"/>
          </a:xfrm>
          <a:prstGeom prst="rect">
            <a:avLst/>
          </a:prstGeom>
        </p:spPr>
      </p:pic>
      <p:sp>
        <p:nvSpPr>
          <p:cNvPr id="4" name="3 Metin kutusu"/>
          <p:cNvSpPr txBox="1"/>
          <p:nvPr/>
        </p:nvSpPr>
        <p:spPr>
          <a:xfrm>
            <a:off x="154641" y="197439"/>
            <a:ext cx="8834718" cy="1631216"/>
          </a:xfrm>
          <a:prstGeom prst="rect">
            <a:avLst/>
          </a:prstGeom>
          <a:noFill/>
        </p:spPr>
        <p:txBody>
          <a:bodyPr wrap="square" rtlCol="0">
            <a:spAutoFit/>
          </a:bodyPr>
          <a:lstStyle/>
          <a:p>
            <a:pPr algn="ctr"/>
            <a:r>
              <a:rPr lang="tr-TR" sz="5000" dirty="0" smtClean="0">
                <a:solidFill>
                  <a:srgbClr val="C00000"/>
                </a:solidFill>
              </a:rPr>
              <a:t>Dinlenmediğini söyleyen kişilerin, aslında dinleme alışkanlığı yoktur.</a:t>
            </a:r>
            <a:endParaRPr lang="tr-TR" sz="5000" dirty="0">
              <a:solidFill>
                <a:srgbClr val="C00000"/>
              </a:solidFill>
            </a:endParaRPr>
          </a:p>
        </p:txBody>
      </p:sp>
    </p:spTree>
    <p:extLst>
      <p:ext uri="{BB962C8B-B14F-4D97-AF65-F5344CB8AC3E}">
        <p14:creationId xmlns:p14="http://schemas.microsoft.com/office/powerpoint/2010/main" val="7171767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098393"/>
            <a:ext cx="7568418" cy="5509200"/>
          </a:xfrm>
          <a:prstGeom prst="rect">
            <a:avLst/>
          </a:prstGeom>
          <a:noFill/>
        </p:spPr>
        <p:txBody>
          <a:bodyPr wrap="square" rtlCol="0">
            <a:spAutoFit/>
          </a:bodyPr>
          <a:lstStyle/>
          <a:p>
            <a:pPr marL="514350" indent="-514350">
              <a:buFont typeface="+mj-lt"/>
              <a:buAutoNum type="arabicPeriod"/>
            </a:pPr>
            <a:r>
              <a:rPr lang="tr-TR" sz="3200" dirty="0" smtClean="0">
                <a:solidFill>
                  <a:srgbClr val="002060"/>
                </a:solidFill>
              </a:rPr>
              <a:t>Ruhsal </a:t>
            </a:r>
            <a:r>
              <a:rPr lang="tr-TR" sz="3200" dirty="0">
                <a:solidFill>
                  <a:srgbClr val="002060"/>
                </a:solidFill>
              </a:rPr>
              <a:t>rahatlama sağlanır.</a:t>
            </a:r>
          </a:p>
          <a:p>
            <a:pPr marL="514350" indent="-514350">
              <a:buFont typeface="+mj-lt"/>
              <a:buAutoNum type="arabicPeriod"/>
            </a:pPr>
            <a:r>
              <a:rPr lang="tr-TR" sz="3200" dirty="0" smtClean="0">
                <a:solidFill>
                  <a:srgbClr val="002060"/>
                </a:solidFill>
              </a:rPr>
              <a:t>Duygularla </a:t>
            </a:r>
            <a:r>
              <a:rPr lang="tr-TR" sz="3200" dirty="0">
                <a:solidFill>
                  <a:srgbClr val="002060"/>
                </a:solidFill>
              </a:rPr>
              <a:t>dost olunabileceğini anlamaya yardımcı olur.</a:t>
            </a:r>
          </a:p>
          <a:p>
            <a:pPr marL="514350" indent="-514350">
              <a:buFont typeface="+mj-lt"/>
              <a:buAutoNum type="arabicPeriod"/>
            </a:pPr>
            <a:r>
              <a:rPr lang="tr-TR" sz="3200" dirty="0" smtClean="0">
                <a:solidFill>
                  <a:srgbClr val="002060"/>
                </a:solidFill>
              </a:rPr>
              <a:t>“</a:t>
            </a:r>
            <a:r>
              <a:rPr lang="tr-TR" sz="3200" dirty="0">
                <a:solidFill>
                  <a:srgbClr val="002060"/>
                </a:solidFill>
              </a:rPr>
              <a:t>Sorun </a:t>
            </a:r>
            <a:r>
              <a:rPr lang="tr-TR" sz="3200" dirty="0" err="1" smtClean="0">
                <a:solidFill>
                  <a:srgbClr val="002060"/>
                </a:solidFill>
              </a:rPr>
              <a:t>çözme”ye</a:t>
            </a:r>
            <a:r>
              <a:rPr lang="tr-TR" sz="3200" dirty="0" smtClean="0">
                <a:solidFill>
                  <a:srgbClr val="002060"/>
                </a:solidFill>
              </a:rPr>
              <a:t> </a:t>
            </a:r>
            <a:r>
              <a:rPr lang="tr-TR" sz="3200" dirty="0">
                <a:solidFill>
                  <a:srgbClr val="002060"/>
                </a:solidFill>
              </a:rPr>
              <a:t>yardımcı olur.</a:t>
            </a:r>
          </a:p>
          <a:p>
            <a:pPr marL="514350" indent="-514350">
              <a:buFont typeface="+mj-lt"/>
              <a:buAutoNum type="arabicPeriod"/>
            </a:pPr>
            <a:r>
              <a:rPr lang="tr-TR" sz="3200" dirty="0" smtClean="0">
                <a:solidFill>
                  <a:srgbClr val="002060"/>
                </a:solidFill>
              </a:rPr>
              <a:t>Sorumluluk </a:t>
            </a:r>
            <a:r>
              <a:rPr lang="tr-TR" sz="3200" dirty="0">
                <a:solidFill>
                  <a:srgbClr val="002060"/>
                </a:solidFill>
              </a:rPr>
              <a:t>karşıdaki kişide kalır.</a:t>
            </a:r>
          </a:p>
          <a:p>
            <a:pPr marL="514350" indent="-514350">
              <a:buFont typeface="+mj-lt"/>
              <a:buAutoNum type="arabicPeriod"/>
            </a:pPr>
            <a:r>
              <a:rPr lang="tr-TR" sz="3200" dirty="0" smtClean="0">
                <a:solidFill>
                  <a:srgbClr val="002060"/>
                </a:solidFill>
              </a:rPr>
              <a:t>Dinlendiğini </a:t>
            </a:r>
            <a:r>
              <a:rPr lang="tr-TR" sz="3200" dirty="0">
                <a:solidFill>
                  <a:srgbClr val="002060"/>
                </a:solidFill>
              </a:rPr>
              <a:t>gören kişi dinlemeye hazır hale gelir.</a:t>
            </a:r>
          </a:p>
          <a:p>
            <a:pPr marL="514350" indent="-514350">
              <a:buFont typeface="+mj-lt"/>
              <a:buAutoNum type="arabicPeriod"/>
            </a:pPr>
            <a:r>
              <a:rPr lang="tr-TR" sz="3200" dirty="0" smtClean="0">
                <a:solidFill>
                  <a:srgbClr val="002060"/>
                </a:solidFill>
              </a:rPr>
              <a:t>Karşıdaki </a:t>
            </a:r>
            <a:r>
              <a:rPr lang="tr-TR" sz="3200" dirty="0">
                <a:solidFill>
                  <a:srgbClr val="002060"/>
                </a:solidFill>
              </a:rPr>
              <a:t>kişide kendine değer verme ve önemsenme duygusu gelişir. Dolayısıyla karşılıklı sevgi ve saygıya dayanan ilişkiye katkısı olumludur.</a:t>
            </a:r>
          </a:p>
        </p:txBody>
      </p:sp>
      <p:sp>
        <p:nvSpPr>
          <p:cNvPr id="3" name="Metin kutusu 2"/>
          <p:cNvSpPr txBox="1"/>
          <p:nvPr/>
        </p:nvSpPr>
        <p:spPr>
          <a:xfrm>
            <a:off x="787791" y="198510"/>
            <a:ext cx="3609397" cy="646331"/>
          </a:xfrm>
          <a:prstGeom prst="rect">
            <a:avLst/>
          </a:prstGeom>
          <a:noFill/>
        </p:spPr>
        <p:txBody>
          <a:bodyPr wrap="square" rtlCol="0">
            <a:spAutoFit/>
          </a:bodyPr>
          <a:lstStyle/>
          <a:p>
            <a:r>
              <a:rPr lang="tr-TR" sz="3600" dirty="0">
                <a:solidFill>
                  <a:srgbClr val="C00000"/>
                </a:solidFill>
              </a:rPr>
              <a:t>Etkin dinleme </a:t>
            </a:r>
            <a:r>
              <a:rPr lang="tr-TR" sz="3600" dirty="0" smtClean="0">
                <a:solidFill>
                  <a:srgbClr val="C00000"/>
                </a:solidFill>
              </a:rPr>
              <a:t>ile; </a:t>
            </a:r>
            <a:endParaRPr lang="tr-TR" sz="3600" dirty="0">
              <a:solidFill>
                <a:srgbClr val="C00000"/>
              </a:solidFill>
            </a:endParaRPr>
          </a:p>
        </p:txBody>
      </p:sp>
    </p:spTree>
    <p:extLst>
      <p:ext uri="{BB962C8B-B14F-4D97-AF65-F5344CB8AC3E}">
        <p14:creationId xmlns:p14="http://schemas.microsoft.com/office/powerpoint/2010/main" val="20745626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451026"/>
            <a:ext cx="7568418" cy="4708981"/>
          </a:xfrm>
          <a:prstGeom prst="rect">
            <a:avLst/>
          </a:prstGeom>
          <a:noFill/>
        </p:spPr>
        <p:txBody>
          <a:bodyPr wrap="square" rtlCol="0">
            <a:spAutoFit/>
          </a:bodyPr>
          <a:lstStyle/>
          <a:p>
            <a:r>
              <a:rPr lang="tr-TR" sz="3000" dirty="0" smtClean="0">
                <a:solidFill>
                  <a:srgbClr val="002060"/>
                </a:solidFill>
              </a:rPr>
              <a:t>Konuşma </a:t>
            </a:r>
            <a:r>
              <a:rPr lang="tr-TR" sz="3000" dirty="0">
                <a:solidFill>
                  <a:srgbClr val="002060"/>
                </a:solidFill>
              </a:rPr>
              <a:t>da görüşmenin önemli tekniklerinden biridir. İlk iletişim konuşma yolu ile gerçekleşir ve daha sonra buna yeni teknikler eklenir. </a:t>
            </a:r>
            <a:r>
              <a:rPr lang="tr-TR" sz="3000" dirty="0" smtClean="0">
                <a:solidFill>
                  <a:srgbClr val="002060"/>
                </a:solidFill>
              </a:rPr>
              <a:t>Etkili iletişimde </a:t>
            </a:r>
            <a:r>
              <a:rPr lang="tr-TR" sz="3000" dirty="0">
                <a:solidFill>
                  <a:srgbClr val="002060"/>
                </a:solidFill>
              </a:rPr>
              <a:t>amaç </a:t>
            </a:r>
            <a:r>
              <a:rPr lang="tr-TR" sz="3000" dirty="0" smtClean="0">
                <a:solidFill>
                  <a:srgbClr val="002060"/>
                </a:solidFill>
              </a:rPr>
              <a:t>muhatabı </a:t>
            </a:r>
            <a:r>
              <a:rPr lang="tr-TR" sz="3000" dirty="0">
                <a:solidFill>
                  <a:srgbClr val="002060"/>
                </a:solidFill>
              </a:rPr>
              <a:t>konuşturmaktır. </a:t>
            </a:r>
            <a:r>
              <a:rPr lang="tr-TR" sz="3000" dirty="0" smtClean="0">
                <a:solidFill>
                  <a:srgbClr val="002060"/>
                </a:solidFill>
              </a:rPr>
              <a:t>Kişi </a:t>
            </a:r>
            <a:r>
              <a:rPr lang="tr-TR" sz="3000" dirty="0">
                <a:solidFill>
                  <a:srgbClr val="002060"/>
                </a:solidFill>
              </a:rPr>
              <a:t>daha az konuşmalı daha çok iletişimi derinleştirecek diğer metotları kullanmalıdır.</a:t>
            </a:r>
          </a:p>
          <a:p>
            <a:r>
              <a:rPr lang="tr-TR" sz="3000" dirty="0" smtClean="0">
                <a:solidFill>
                  <a:srgbClr val="002060"/>
                </a:solidFill>
              </a:rPr>
              <a:t>İnsanlar ders </a:t>
            </a:r>
            <a:r>
              <a:rPr lang="tr-TR" sz="3000" dirty="0">
                <a:solidFill>
                  <a:srgbClr val="002060"/>
                </a:solidFill>
              </a:rPr>
              <a:t>verir gibi konuşmamalı, ses tonunu iyi ayarlamalı, vurgulamalara dikkat etmeli, içerik olarak güven verici ve destekleyici olmalıdır. </a:t>
            </a:r>
          </a:p>
        </p:txBody>
      </p:sp>
      <p:sp>
        <p:nvSpPr>
          <p:cNvPr id="3" name="Metin kutusu 2"/>
          <p:cNvSpPr txBox="1"/>
          <p:nvPr/>
        </p:nvSpPr>
        <p:spPr>
          <a:xfrm>
            <a:off x="787791" y="198510"/>
            <a:ext cx="6029868" cy="646331"/>
          </a:xfrm>
          <a:prstGeom prst="rect">
            <a:avLst/>
          </a:prstGeom>
          <a:noFill/>
        </p:spPr>
        <p:txBody>
          <a:bodyPr wrap="square" rtlCol="0">
            <a:spAutoFit/>
          </a:bodyPr>
          <a:lstStyle/>
          <a:p>
            <a:pPr lvl="0"/>
            <a:r>
              <a:rPr lang="tr-TR" sz="3600" dirty="0">
                <a:solidFill>
                  <a:srgbClr val="C00000"/>
                </a:solidFill>
              </a:rPr>
              <a:t>Konuşmanın esasları nelerdir?</a:t>
            </a:r>
          </a:p>
        </p:txBody>
      </p:sp>
    </p:spTree>
    <p:extLst>
      <p:ext uri="{BB962C8B-B14F-4D97-AF65-F5344CB8AC3E}">
        <p14:creationId xmlns:p14="http://schemas.microsoft.com/office/powerpoint/2010/main" val="20012697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300098"/>
            <a:ext cx="7568418" cy="3539430"/>
          </a:xfrm>
          <a:prstGeom prst="rect">
            <a:avLst/>
          </a:prstGeom>
          <a:noFill/>
        </p:spPr>
        <p:txBody>
          <a:bodyPr wrap="square" rtlCol="0">
            <a:spAutoFit/>
          </a:bodyPr>
          <a:lstStyle/>
          <a:p>
            <a:r>
              <a:rPr lang="tr-TR" sz="3200" dirty="0" smtClean="0">
                <a:solidFill>
                  <a:srgbClr val="002060"/>
                </a:solidFill>
              </a:rPr>
              <a:t>Açık </a:t>
            </a:r>
            <a:r>
              <a:rPr lang="tr-TR" sz="3200" dirty="0">
                <a:solidFill>
                  <a:srgbClr val="002060"/>
                </a:solidFill>
              </a:rPr>
              <a:t>ve sade bir dil kullanmalıdır. Yargılayıcı, alaycı olmamalıdır. </a:t>
            </a:r>
          </a:p>
          <a:p>
            <a:r>
              <a:rPr lang="tr-TR" sz="3200" dirty="0" smtClean="0">
                <a:solidFill>
                  <a:srgbClr val="002060"/>
                </a:solidFill>
              </a:rPr>
              <a:t>Kişi </a:t>
            </a:r>
            <a:r>
              <a:rPr lang="tr-TR" sz="3200" dirty="0">
                <a:solidFill>
                  <a:srgbClr val="002060"/>
                </a:solidFill>
              </a:rPr>
              <a:t>fikirlerini doğru yerlerde gündeme getirmeli, bir dayatma olarak sunmamalıdır. Genelde, </a:t>
            </a:r>
            <a:r>
              <a:rPr lang="tr-TR" sz="3200" dirty="0" smtClean="0">
                <a:solidFill>
                  <a:srgbClr val="002060"/>
                </a:solidFill>
              </a:rPr>
              <a:t>muhatabın görmesini </a:t>
            </a:r>
            <a:r>
              <a:rPr lang="tr-TR" sz="3200" dirty="0">
                <a:solidFill>
                  <a:srgbClr val="002060"/>
                </a:solidFill>
              </a:rPr>
              <a:t>sağlayacak doğru soruları, sorgulama yapmadan sormalıdır.</a:t>
            </a:r>
          </a:p>
        </p:txBody>
      </p:sp>
      <p:sp>
        <p:nvSpPr>
          <p:cNvPr id="3" name="Metin kutusu 2"/>
          <p:cNvSpPr txBox="1"/>
          <p:nvPr/>
        </p:nvSpPr>
        <p:spPr>
          <a:xfrm>
            <a:off x="787791" y="198510"/>
            <a:ext cx="6029868" cy="646331"/>
          </a:xfrm>
          <a:prstGeom prst="rect">
            <a:avLst/>
          </a:prstGeom>
          <a:noFill/>
        </p:spPr>
        <p:txBody>
          <a:bodyPr wrap="square" rtlCol="0">
            <a:spAutoFit/>
          </a:bodyPr>
          <a:lstStyle/>
          <a:p>
            <a:pPr lvl="0"/>
            <a:r>
              <a:rPr lang="tr-TR" sz="3600" dirty="0">
                <a:solidFill>
                  <a:srgbClr val="C00000"/>
                </a:solidFill>
              </a:rPr>
              <a:t>Konuşmanın esasları nelerdir?</a:t>
            </a:r>
          </a:p>
        </p:txBody>
      </p:sp>
    </p:spTree>
    <p:extLst>
      <p:ext uri="{BB962C8B-B14F-4D97-AF65-F5344CB8AC3E}">
        <p14:creationId xmlns:p14="http://schemas.microsoft.com/office/powerpoint/2010/main" val="28117635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176114"/>
            <a:ext cx="7568418" cy="5016758"/>
          </a:xfrm>
          <a:prstGeom prst="rect">
            <a:avLst/>
          </a:prstGeom>
          <a:noFill/>
        </p:spPr>
        <p:txBody>
          <a:bodyPr wrap="square" rtlCol="0">
            <a:spAutoFit/>
          </a:bodyPr>
          <a:lstStyle/>
          <a:p>
            <a:pPr lvl="0"/>
            <a:r>
              <a:rPr lang="tr-TR" sz="3200" dirty="0" smtClean="0">
                <a:solidFill>
                  <a:srgbClr val="C00000"/>
                </a:solidFill>
              </a:rPr>
              <a:t>Engelli </a:t>
            </a:r>
            <a:r>
              <a:rPr lang="tr-TR" sz="3200" dirty="0">
                <a:solidFill>
                  <a:srgbClr val="C00000"/>
                </a:solidFill>
              </a:rPr>
              <a:t>iletişim kurulduğunda ne olur</a:t>
            </a:r>
            <a:r>
              <a:rPr lang="tr-TR" sz="3200" dirty="0" smtClean="0">
                <a:solidFill>
                  <a:srgbClr val="C00000"/>
                </a:solidFill>
              </a:rPr>
              <a:t>?</a:t>
            </a:r>
          </a:p>
          <a:p>
            <a:pPr lvl="0"/>
            <a:endParaRPr lang="tr-TR" sz="3200" dirty="0">
              <a:solidFill>
                <a:srgbClr val="C00000"/>
              </a:solidFill>
            </a:endParaRPr>
          </a:p>
          <a:p>
            <a:r>
              <a:rPr lang="tr-TR" sz="3200" dirty="0">
                <a:solidFill>
                  <a:srgbClr val="002060"/>
                </a:solidFill>
              </a:rPr>
              <a:t>Söylenen sözlerin gizli anlamları / iletileri vardır. Karşımızdaki kişi bunları algıladığında kabul edilmezlik duygusu yani iletişim engeli meydana gelir. Her ileti karşımızdaki kişinin ileride kendisi ile ilgili değer yargılarını oluşturacaktır. Bu nedenle kurduğumuz iletişimin yapıcı veya yıkıcı olması bize yani konuşma biçimimize bağlıdır</a:t>
            </a:r>
            <a:r>
              <a:rPr lang="tr-TR" sz="3200" dirty="0" smtClean="0">
                <a:solidFill>
                  <a:srgbClr val="002060"/>
                </a:solidFill>
              </a:rPr>
              <a:t>.</a:t>
            </a:r>
            <a:endParaRPr lang="tr-TR" sz="3200" dirty="0">
              <a:solidFill>
                <a:srgbClr val="002060"/>
              </a:solidFill>
            </a:endParaRPr>
          </a:p>
        </p:txBody>
      </p:sp>
      <p:sp>
        <p:nvSpPr>
          <p:cNvPr id="3" name="Metin kutusu 2"/>
          <p:cNvSpPr txBox="1"/>
          <p:nvPr/>
        </p:nvSpPr>
        <p:spPr>
          <a:xfrm>
            <a:off x="787791" y="198510"/>
            <a:ext cx="5599562" cy="646331"/>
          </a:xfrm>
          <a:prstGeom prst="rect">
            <a:avLst/>
          </a:prstGeom>
          <a:noFill/>
        </p:spPr>
        <p:txBody>
          <a:bodyPr wrap="square" rtlCol="0">
            <a:spAutoFit/>
          </a:bodyPr>
          <a:lstStyle/>
          <a:p>
            <a:r>
              <a:rPr lang="tr-TR" sz="3600" dirty="0">
                <a:solidFill>
                  <a:srgbClr val="C00000"/>
                </a:solidFill>
              </a:rPr>
              <a:t>İletişim engelleri nelerdir?</a:t>
            </a:r>
            <a:endParaRPr lang="tr-TR" sz="3500" dirty="0">
              <a:solidFill>
                <a:srgbClr val="C00000"/>
              </a:solidFill>
            </a:endParaRPr>
          </a:p>
        </p:txBody>
      </p:sp>
    </p:spTree>
    <p:extLst>
      <p:ext uri="{BB962C8B-B14F-4D97-AF65-F5344CB8AC3E}">
        <p14:creationId xmlns:p14="http://schemas.microsoft.com/office/powerpoint/2010/main" val="6195171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368548"/>
            <a:ext cx="7568418" cy="4524315"/>
          </a:xfrm>
          <a:prstGeom prst="rect">
            <a:avLst/>
          </a:prstGeom>
          <a:noFill/>
        </p:spPr>
        <p:txBody>
          <a:bodyPr wrap="square" rtlCol="0">
            <a:spAutoFit/>
          </a:bodyPr>
          <a:lstStyle/>
          <a:p>
            <a:pPr lvl="0"/>
            <a:r>
              <a:rPr lang="tr-TR" sz="3200" dirty="0" smtClean="0">
                <a:solidFill>
                  <a:srgbClr val="002060"/>
                </a:solidFill>
              </a:rPr>
              <a:t>Konuşma </a:t>
            </a:r>
            <a:r>
              <a:rPr lang="tr-TR" sz="3200" dirty="0">
                <a:solidFill>
                  <a:srgbClr val="002060"/>
                </a:solidFill>
              </a:rPr>
              <a:t>doğru olursa iyileştirebilir ve yapıcı bir değişiklik meydana getirebilir. İçten bir kabul edilme duygusu verebildiğinizde bunun gerçekten etkili olduğunu göreceksiniz</a:t>
            </a:r>
            <a:r>
              <a:rPr lang="tr-TR" sz="3200" dirty="0" smtClean="0">
                <a:solidFill>
                  <a:srgbClr val="002060"/>
                </a:solidFill>
              </a:rPr>
              <a:t>.</a:t>
            </a:r>
          </a:p>
          <a:p>
            <a:pPr lvl="0"/>
            <a:endParaRPr lang="tr-TR" sz="3200" dirty="0">
              <a:solidFill>
                <a:srgbClr val="002060"/>
              </a:solidFill>
            </a:endParaRPr>
          </a:p>
          <a:p>
            <a:r>
              <a:rPr lang="tr-TR" sz="3200" dirty="0">
                <a:solidFill>
                  <a:srgbClr val="002060"/>
                </a:solidFill>
              </a:rPr>
              <a:t>İletişim engelleri ile dolu bir konuşma iletişim olmaktan uzaklaşır ve karşımızdaki kişide olumsuz duygulara neden olur.</a:t>
            </a:r>
          </a:p>
        </p:txBody>
      </p:sp>
      <p:sp>
        <p:nvSpPr>
          <p:cNvPr id="3" name="Metin kutusu 2"/>
          <p:cNvSpPr txBox="1"/>
          <p:nvPr/>
        </p:nvSpPr>
        <p:spPr>
          <a:xfrm>
            <a:off x="787791" y="198510"/>
            <a:ext cx="5599562" cy="646331"/>
          </a:xfrm>
          <a:prstGeom prst="rect">
            <a:avLst/>
          </a:prstGeom>
          <a:noFill/>
        </p:spPr>
        <p:txBody>
          <a:bodyPr wrap="square" rtlCol="0">
            <a:spAutoFit/>
          </a:bodyPr>
          <a:lstStyle/>
          <a:p>
            <a:r>
              <a:rPr lang="tr-TR" sz="3600" dirty="0">
                <a:solidFill>
                  <a:srgbClr val="C00000"/>
                </a:solidFill>
              </a:rPr>
              <a:t>İletişim engelleri nelerdir?</a:t>
            </a:r>
            <a:endParaRPr lang="tr-TR" sz="3500" dirty="0">
              <a:solidFill>
                <a:srgbClr val="C00000"/>
              </a:solidFill>
            </a:endParaRPr>
          </a:p>
        </p:txBody>
      </p:sp>
    </p:spTree>
    <p:extLst>
      <p:ext uri="{BB962C8B-B14F-4D97-AF65-F5344CB8AC3E}">
        <p14:creationId xmlns:p14="http://schemas.microsoft.com/office/powerpoint/2010/main" val="5189266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70" y="0"/>
            <a:ext cx="8893860" cy="6858000"/>
          </a:xfrm>
          <a:prstGeom prst="rect">
            <a:avLst/>
          </a:prstGeom>
        </p:spPr>
      </p:pic>
      <p:sp>
        <p:nvSpPr>
          <p:cNvPr id="4" name="3 Metin kutusu"/>
          <p:cNvSpPr txBox="1"/>
          <p:nvPr/>
        </p:nvSpPr>
        <p:spPr>
          <a:xfrm>
            <a:off x="1653987" y="49527"/>
            <a:ext cx="6104965" cy="4708981"/>
          </a:xfrm>
          <a:prstGeom prst="rect">
            <a:avLst/>
          </a:prstGeom>
          <a:noFill/>
        </p:spPr>
        <p:txBody>
          <a:bodyPr wrap="square" rtlCol="0">
            <a:spAutoFit/>
          </a:bodyPr>
          <a:lstStyle/>
          <a:p>
            <a:pPr algn="ctr"/>
            <a:r>
              <a:rPr lang="tr-TR" sz="5000" dirty="0" smtClean="0">
                <a:solidFill>
                  <a:srgbClr val="002060"/>
                </a:solidFill>
              </a:rPr>
              <a:t>Bir kişiye yardım etme yolu, onu konuşmaya başlatmak ve </a:t>
            </a:r>
          </a:p>
          <a:p>
            <a:pPr algn="ctr"/>
            <a:r>
              <a:rPr lang="tr-TR" sz="5000" dirty="0" smtClean="0">
                <a:solidFill>
                  <a:srgbClr val="002060"/>
                </a:solidFill>
              </a:rPr>
              <a:t>onu dinleyerek “yolundan çekilmek”tir.</a:t>
            </a:r>
            <a:endParaRPr lang="tr-TR" sz="5000" dirty="0">
              <a:solidFill>
                <a:srgbClr val="002060"/>
              </a:solidFill>
            </a:endParaRPr>
          </a:p>
        </p:txBody>
      </p:sp>
    </p:spTree>
    <p:extLst>
      <p:ext uri="{BB962C8B-B14F-4D97-AF65-F5344CB8AC3E}">
        <p14:creationId xmlns:p14="http://schemas.microsoft.com/office/powerpoint/2010/main" val="1571990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2228672"/>
            <a:ext cx="7568418" cy="2400657"/>
          </a:xfrm>
          <a:prstGeom prst="rect">
            <a:avLst/>
          </a:prstGeom>
          <a:noFill/>
        </p:spPr>
        <p:txBody>
          <a:bodyPr wrap="square" rtlCol="0">
            <a:spAutoFit/>
          </a:bodyPr>
          <a:lstStyle/>
          <a:p>
            <a:pPr algn="ctr"/>
            <a:r>
              <a:rPr lang="tr-TR" sz="5000" dirty="0">
                <a:solidFill>
                  <a:srgbClr val="002060"/>
                </a:solidFill>
              </a:rPr>
              <a:t>İki insan birbirini </a:t>
            </a:r>
            <a:r>
              <a:rPr lang="tr-TR" sz="5000" dirty="0" smtClean="0">
                <a:solidFill>
                  <a:srgbClr val="002060"/>
                </a:solidFill>
              </a:rPr>
              <a:t>fark etmeye </a:t>
            </a:r>
            <a:r>
              <a:rPr lang="tr-TR" sz="5000" dirty="0">
                <a:solidFill>
                  <a:srgbClr val="002060"/>
                </a:solidFill>
              </a:rPr>
              <a:t>başladığı anda iletişim başlar.</a:t>
            </a:r>
          </a:p>
        </p:txBody>
      </p:sp>
      <p:sp>
        <p:nvSpPr>
          <p:cNvPr id="3" name="Metin kutusu 2"/>
          <p:cNvSpPr txBox="1"/>
          <p:nvPr/>
        </p:nvSpPr>
        <p:spPr>
          <a:xfrm>
            <a:off x="787791" y="198510"/>
            <a:ext cx="4859974" cy="630942"/>
          </a:xfrm>
          <a:prstGeom prst="rect">
            <a:avLst/>
          </a:prstGeom>
          <a:noFill/>
        </p:spPr>
        <p:txBody>
          <a:bodyPr wrap="square" rtlCol="0">
            <a:spAutoFit/>
          </a:bodyPr>
          <a:lstStyle/>
          <a:p>
            <a:r>
              <a:rPr lang="tr-TR" sz="3500" dirty="0" smtClean="0">
                <a:solidFill>
                  <a:srgbClr val="C00000"/>
                </a:solidFill>
              </a:rPr>
              <a:t>İletişim ne zaman başlar?</a:t>
            </a:r>
            <a:endParaRPr lang="tr-TR" sz="3500" dirty="0">
              <a:solidFill>
                <a:srgbClr val="C00000"/>
              </a:solidFill>
            </a:endParaRPr>
          </a:p>
        </p:txBody>
      </p:sp>
    </p:spTree>
    <p:extLst>
      <p:ext uri="{BB962C8B-B14F-4D97-AF65-F5344CB8AC3E}">
        <p14:creationId xmlns:p14="http://schemas.microsoft.com/office/powerpoint/2010/main" val="30146341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92" y="0"/>
            <a:ext cx="9122208" cy="6858000"/>
          </a:xfrm>
          <a:prstGeom prst="rect">
            <a:avLst/>
          </a:prstGeom>
        </p:spPr>
      </p:pic>
      <p:sp>
        <p:nvSpPr>
          <p:cNvPr id="4" name="3 Metin kutusu"/>
          <p:cNvSpPr txBox="1"/>
          <p:nvPr/>
        </p:nvSpPr>
        <p:spPr>
          <a:xfrm>
            <a:off x="3495114" y="591670"/>
            <a:ext cx="5392272" cy="784830"/>
          </a:xfrm>
          <a:prstGeom prst="rect">
            <a:avLst/>
          </a:prstGeom>
          <a:noFill/>
        </p:spPr>
        <p:txBody>
          <a:bodyPr wrap="square" rtlCol="0">
            <a:spAutoFit/>
          </a:bodyPr>
          <a:lstStyle/>
          <a:p>
            <a:r>
              <a:rPr lang="tr-TR" sz="4500" dirty="0" smtClean="0">
                <a:solidFill>
                  <a:srgbClr val="C00000"/>
                </a:solidFill>
              </a:rPr>
              <a:t>Kabul edilmezliğin dili: </a:t>
            </a:r>
          </a:p>
        </p:txBody>
      </p:sp>
      <p:sp>
        <p:nvSpPr>
          <p:cNvPr id="8" name="3 Metin kutusu"/>
          <p:cNvSpPr txBox="1"/>
          <p:nvPr/>
        </p:nvSpPr>
        <p:spPr>
          <a:xfrm>
            <a:off x="3590365" y="5625352"/>
            <a:ext cx="5201770" cy="861774"/>
          </a:xfrm>
          <a:prstGeom prst="rect">
            <a:avLst/>
          </a:prstGeom>
          <a:noFill/>
        </p:spPr>
        <p:txBody>
          <a:bodyPr wrap="square" rtlCol="0">
            <a:spAutoFit/>
          </a:bodyPr>
          <a:lstStyle/>
          <a:p>
            <a:pPr algn="ctr"/>
            <a:r>
              <a:rPr lang="tr-TR" sz="5000" dirty="0" smtClean="0">
                <a:solidFill>
                  <a:srgbClr val="C00000"/>
                </a:solidFill>
              </a:rPr>
              <a:t>İletişimin 12 engeli</a:t>
            </a:r>
            <a:endParaRPr lang="tr-TR" sz="5000" dirty="0">
              <a:solidFill>
                <a:srgbClr val="C00000"/>
              </a:solidFill>
            </a:endParaRPr>
          </a:p>
        </p:txBody>
      </p:sp>
    </p:spTree>
    <p:extLst>
      <p:ext uri="{BB962C8B-B14F-4D97-AF65-F5344CB8AC3E}">
        <p14:creationId xmlns:p14="http://schemas.microsoft.com/office/powerpoint/2010/main" val="10536366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098393"/>
            <a:ext cx="7568418" cy="4939814"/>
          </a:xfrm>
          <a:prstGeom prst="rect">
            <a:avLst/>
          </a:prstGeom>
          <a:noFill/>
        </p:spPr>
        <p:txBody>
          <a:bodyPr wrap="square" rtlCol="0">
            <a:spAutoFit/>
          </a:bodyPr>
          <a:lstStyle/>
          <a:p>
            <a:pPr marL="514350" lvl="0" indent="-514350">
              <a:buFont typeface="+mj-lt"/>
              <a:buAutoNum type="arabicPeriod"/>
            </a:pPr>
            <a:r>
              <a:rPr lang="tr-TR" sz="3500" dirty="0" smtClean="0">
                <a:solidFill>
                  <a:srgbClr val="002060"/>
                </a:solidFill>
              </a:rPr>
              <a:t>Emir </a:t>
            </a:r>
            <a:r>
              <a:rPr lang="tr-TR" sz="3500" dirty="0">
                <a:solidFill>
                  <a:srgbClr val="002060"/>
                </a:solidFill>
              </a:rPr>
              <a:t>vermek, yönlendirmek.</a:t>
            </a:r>
          </a:p>
          <a:p>
            <a:pPr marL="514350" lvl="0" indent="-514350">
              <a:buFont typeface="+mj-lt"/>
              <a:buAutoNum type="arabicPeriod"/>
            </a:pPr>
            <a:r>
              <a:rPr lang="tr-TR" sz="3500" dirty="0">
                <a:solidFill>
                  <a:srgbClr val="002060"/>
                </a:solidFill>
              </a:rPr>
              <a:t>Uyarmak, gözdağı vermek.</a:t>
            </a:r>
          </a:p>
          <a:p>
            <a:pPr marL="514350" lvl="0" indent="-514350">
              <a:buFont typeface="+mj-lt"/>
              <a:buAutoNum type="arabicPeriod"/>
            </a:pPr>
            <a:r>
              <a:rPr lang="tr-TR" sz="3500" dirty="0">
                <a:solidFill>
                  <a:srgbClr val="002060"/>
                </a:solidFill>
              </a:rPr>
              <a:t>Ahlak dersi vermek.</a:t>
            </a:r>
          </a:p>
          <a:p>
            <a:pPr marL="514350" lvl="0" indent="-514350">
              <a:buFont typeface="+mj-lt"/>
              <a:buAutoNum type="arabicPeriod"/>
            </a:pPr>
            <a:r>
              <a:rPr lang="tr-TR" sz="3500" dirty="0">
                <a:solidFill>
                  <a:srgbClr val="002060"/>
                </a:solidFill>
              </a:rPr>
              <a:t>Öğüt vermek, çözüm ve öneri getirmek.</a:t>
            </a:r>
          </a:p>
          <a:p>
            <a:pPr marL="514350" lvl="0" indent="-514350">
              <a:buFont typeface="+mj-lt"/>
              <a:buAutoNum type="arabicPeriod"/>
            </a:pPr>
            <a:r>
              <a:rPr lang="tr-TR" sz="3500" dirty="0">
                <a:solidFill>
                  <a:srgbClr val="002060"/>
                </a:solidFill>
              </a:rPr>
              <a:t>Öğretmek, nutuk çekmek, mantıklı düşünceler önermek.</a:t>
            </a:r>
          </a:p>
          <a:p>
            <a:pPr marL="514350" lvl="0" indent="-514350">
              <a:buFont typeface="+mj-lt"/>
              <a:buAutoNum type="arabicPeriod"/>
            </a:pPr>
            <a:r>
              <a:rPr lang="tr-TR" sz="3500" dirty="0">
                <a:solidFill>
                  <a:srgbClr val="002060"/>
                </a:solidFill>
              </a:rPr>
              <a:t>Yargılamak, eleştirmek, suçlamak.</a:t>
            </a:r>
          </a:p>
          <a:p>
            <a:pPr marL="514350" lvl="0" indent="-514350">
              <a:buFont typeface="+mj-lt"/>
              <a:buAutoNum type="arabicPeriod"/>
            </a:pPr>
            <a:r>
              <a:rPr lang="tr-TR" sz="3500" dirty="0">
                <a:solidFill>
                  <a:srgbClr val="002060"/>
                </a:solidFill>
              </a:rPr>
              <a:t>Ad takmak alay etmek</a:t>
            </a:r>
            <a:r>
              <a:rPr lang="tr-TR" sz="3500" dirty="0" smtClean="0">
                <a:solidFill>
                  <a:srgbClr val="002060"/>
                </a:solidFill>
              </a:rPr>
              <a:t>.</a:t>
            </a:r>
          </a:p>
        </p:txBody>
      </p:sp>
      <p:sp>
        <p:nvSpPr>
          <p:cNvPr id="3" name="Metin kutusu 2"/>
          <p:cNvSpPr txBox="1"/>
          <p:nvPr/>
        </p:nvSpPr>
        <p:spPr>
          <a:xfrm>
            <a:off x="787791" y="198510"/>
            <a:ext cx="4470009" cy="646331"/>
          </a:xfrm>
          <a:prstGeom prst="rect">
            <a:avLst/>
          </a:prstGeom>
          <a:noFill/>
        </p:spPr>
        <p:txBody>
          <a:bodyPr wrap="square" rtlCol="0">
            <a:spAutoFit/>
          </a:bodyPr>
          <a:lstStyle/>
          <a:p>
            <a:r>
              <a:rPr lang="tr-TR" sz="3600" dirty="0" smtClean="0">
                <a:solidFill>
                  <a:srgbClr val="C00000"/>
                </a:solidFill>
              </a:rPr>
              <a:t>İletişimin 12 engeli:</a:t>
            </a:r>
            <a:endParaRPr lang="tr-TR" sz="3600" dirty="0">
              <a:solidFill>
                <a:srgbClr val="C00000"/>
              </a:solidFill>
            </a:endParaRPr>
          </a:p>
        </p:txBody>
      </p:sp>
    </p:spTree>
    <p:extLst>
      <p:ext uri="{BB962C8B-B14F-4D97-AF65-F5344CB8AC3E}">
        <p14:creationId xmlns:p14="http://schemas.microsoft.com/office/powerpoint/2010/main" val="14139903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098393"/>
            <a:ext cx="7568418" cy="4939814"/>
          </a:xfrm>
          <a:prstGeom prst="rect">
            <a:avLst/>
          </a:prstGeom>
          <a:noFill/>
        </p:spPr>
        <p:txBody>
          <a:bodyPr wrap="square" rtlCol="0">
            <a:spAutoFit/>
          </a:bodyPr>
          <a:lstStyle/>
          <a:p>
            <a:pPr marL="631825" lvl="0" indent="-631825"/>
            <a:r>
              <a:rPr lang="tr-TR" sz="3500" dirty="0" smtClean="0">
                <a:solidFill>
                  <a:srgbClr val="002060"/>
                </a:solidFill>
              </a:rPr>
              <a:t>8.   Yorumlamak, analiz etmek, tanı koymak.</a:t>
            </a:r>
          </a:p>
          <a:p>
            <a:pPr marL="631825" lvl="0" indent="-631825"/>
            <a:r>
              <a:rPr lang="tr-TR" sz="3500" dirty="0" smtClean="0">
                <a:solidFill>
                  <a:srgbClr val="002060"/>
                </a:solidFill>
              </a:rPr>
              <a:t>9.   Övmek, aynı düşüncede olmak, olumlu değerlendirmeler yapmak.</a:t>
            </a:r>
          </a:p>
          <a:p>
            <a:pPr marL="631825" lvl="0" indent="-631825"/>
            <a:r>
              <a:rPr lang="tr-TR" sz="3500" dirty="0" smtClean="0">
                <a:solidFill>
                  <a:srgbClr val="002060"/>
                </a:solidFill>
              </a:rPr>
              <a:t>10. Avutmak, teselli etmek.</a:t>
            </a:r>
          </a:p>
          <a:p>
            <a:pPr marL="631825" lvl="0" indent="-631825"/>
            <a:r>
              <a:rPr lang="tr-TR" sz="3500" dirty="0" smtClean="0">
                <a:solidFill>
                  <a:srgbClr val="002060"/>
                </a:solidFill>
              </a:rPr>
              <a:t>11. Sorgulamak, sınamak, sorguya çekmek.</a:t>
            </a:r>
          </a:p>
          <a:p>
            <a:pPr marL="631825" lvl="0" indent="-631825"/>
            <a:r>
              <a:rPr lang="tr-TR" sz="3500" dirty="0" smtClean="0">
                <a:solidFill>
                  <a:srgbClr val="002060"/>
                </a:solidFill>
              </a:rPr>
              <a:t>12. Alaycı davranmak, şakacı davranmak, konuyu saptırmak.</a:t>
            </a:r>
            <a:endParaRPr lang="tr-TR" sz="3500" dirty="0">
              <a:solidFill>
                <a:srgbClr val="002060"/>
              </a:solidFill>
            </a:endParaRPr>
          </a:p>
        </p:txBody>
      </p:sp>
      <p:sp>
        <p:nvSpPr>
          <p:cNvPr id="3" name="Metin kutusu 2"/>
          <p:cNvSpPr txBox="1"/>
          <p:nvPr/>
        </p:nvSpPr>
        <p:spPr>
          <a:xfrm>
            <a:off x="787791" y="198510"/>
            <a:ext cx="4470009" cy="646331"/>
          </a:xfrm>
          <a:prstGeom prst="rect">
            <a:avLst/>
          </a:prstGeom>
          <a:noFill/>
        </p:spPr>
        <p:txBody>
          <a:bodyPr wrap="square" rtlCol="0">
            <a:spAutoFit/>
          </a:bodyPr>
          <a:lstStyle/>
          <a:p>
            <a:r>
              <a:rPr lang="tr-TR" sz="3600" dirty="0" smtClean="0">
                <a:solidFill>
                  <a:srgbClr val="C00000"/>
                </a:solidFill>
              </a:rPr>
              <a:t>İletişimin 12 engeli:</a:t>
            </a:r>
            <a:endParaRPr lang="tr-TR" sz="3600" dirty="0">
              <a:solidFill>
                <a:srgbClr val="C00000"/>
              </a:solidFill>
            </a:endParaRPr>
          </a:p>
        </p:txBody>
      </p:sp>
    </p:spTree>
    <p:extLst>
      <p:ext uri="{BB962C8B-B14F-4D97-AF65-F5344CB8AC3E}">
        <p14:creationId xmlns:p14="http://schemas.microsoft.com/office/powerpoint/2010/main" val="24872859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098393"/>
            <a:ext cx="7568418" cy="5016758"/>
          </a:xfrm>
          <a:prstGeom prst="rect">
            <a:avLst/>
          </a:prstGeom>
          <a:noFill/>
        </p:spPr>
        <p:txBody>
          <a:bodyPr wrap="square" rtlCol="0">
            <a:spAutoFit/>
          </a:bodyPr>
          <a:lstStyle/>
          <a:p>
            <a:r>
              <a:rPr lang="tr-TR" sz="3200" dirty="0" smtClean="0">
                <a:solidFill>
                  <a:srgbClr val="002060"/>
                </a:solidFill>
              </a:rPr>
              <a:t>Yansıtma</a:t>
            </a:r>
            <a:r>
              <a:rPr lang="tr-TR" sz="3200" dirty="0">
                <a:solidFill>
                  <a:srgbClr val="002060"/>
                </a:solidFill>
              </a:rPr>
              <a:t>, görüşme sırasında ortaya çıkan duygu ve düşüncelerin, anlatımın, içeriğini ve niteliğini değiştirmeden, </a:t>
            </a:r>
            <a:r>
              <a:rPr lang="tr-TR" sz="3200" dirty="0" smtClean="0">
                <a:solidFill>
                  <a:srgbClr val="002060"/>
                </a:solidFill>
              </a:rPr>
              <a:t>kişi </a:t>
            </a:r>
            <a:r>
              <a:rPr lang="tr-TR" sz="3200" dirty="0">
                <a:solidFill>
                  <a:srgbClr val="002060"/>
                </a:solidFill>
              </a:rPr>
              <a:t>tarafından bir ifade ile kendisine geri iletilmesidir. </a:t>
            </a:r>
            <a:endParaRPr lang="tr-TR" sz="3200" dirty="0" smtClean="0">
              <a:solidFill>
                <a:srgbClr val="002060"/>
              </a:solidFill>
            </a:endParaRPr>
          </a:p>
          <a:p>
            <a:endParaRPr lang="tr-TR" sz="3200" dirty="0">
              <a:solidFill>
                <a:srgbClr val="002060"/>
              </a:solidFill>
            </a:endParaRPr>
          </a:p>
          <a:p>
            <a:r>
              <a:rPr lang="tr-TR" sz="3200" dirty="0" smtClean="0">
                <a:solidFill>
                  <a:srgbClr val="002060"/>
                </a:solidFill>
              </a:rPr>
              <a:t>Buradaki </a:t>
            </a:r>
            <a:r>
              <a:rPr lang="tr-TR" sz="3200" dirty="0">
                <a:solidFill>
                  <a:srgbClr val="002060"/>
                </a:solidFill>
              </a:rPr>
              <a:t>amaç, </a:t>
            </a:r>
            <a:r>
              <a:rPr lang="tr-TR" sz="3200" dirty="0" smtClean="0">
                <a:solidFill>
                  <a:srgbClr val="002060"/>
                </a:solidFill>
              </a:rPr>
              <a:t>karşınızdaki </a:t>
            </a:r>
            <a:r>
              <a:rPr lang="tr-TR" sz="3200" dirty="0">
                <a:solidFill>
                  <a:srgbClr val="002060"/>
                </a:solidFill>
              </a:rPr>
              <a:t>kişiyi </a:t>
            </a:r>
            <a:r>
              <a:rPr lang="tr-TR" sz="3200" dirty="0" smtClean="0">
                <a:solidFill>
                  <a:srgbClr val="002060"/>
                </a:solidFill>
              </a:rPr>
              <a:t>dinlediğinizi, </a:t>
            </a:r>
            <a:r>
              <a:rPr lang="tr-TR" sz="3200" dirty="0">
                <a:solidFill>
                  <a:srgbClr val="002060"/>
                </a:solidFill>
              </a:rPr>
              <a:t>onunla empatik bir anlayış içinde </a:t>
            </a:r>
            <a:r>
              <a:rPr lang="tr-TR" sz="3200" dirty="0" smtClean="0">
                <a:solidFill>
                  <a:srgbClr val="002060"/>
                </a:solidFill>
              </a:rPr>
              <a:t>olduğunuzu </a:t>
            </a:r>
            <a:r>
              <a:rPr lang="tr-TR" sz="3200" dirty="0">
                <a:solidFill>
                  <a:srgbClr val="002060"/>
                </a:solidFill>
              </a:rPr>
              <a:t>göstermek ve kişinin kendi duygu ve düşünceleri için farkındalık kazanmasına yardım </a:t>
            </a:r>
            <a:r>
              <a:rPr lang="tr-TR" sz="3200" dirty="0" smtClean="0">
                <a:solidFill>
                  <a:srgbClr val="002060"/>
                </a:solidFill>
              </a:rPr>
              <a:t>etmenizdir. </a:t>
            </a:r>
            <a:endParaRPr lang="tr-TR" sz="3200" dirty="0">
              <a:solidFill>
                <a:srgbClr val="002060"/>
              </a:solidFill>
            </a:endParaRPr>
          </a:p>
        </p:txBody>
      </p:sp>
      <p:sp>
        <p:nvSpPr>
          <p:cNvPr id="3" name="Metin kutusu 2"/>
          <p:cNvSpPr txBox="1"/>
          <p:nvPr/>
        </p:nvSpPr>
        <p:spPr>
          <a:xfrm>
            <a:off x="787791" y="198510"/>
            <a:ext cx="7568418" cy="584775"/>
          </a:xfrm>
          <a:prstGeom prst="rect">
            <a:avLst/>
          </a:prstGeom>
          <a:noFill/>
        </p:spPr>
        <p:txBody>
          <a:bodyPr wrap="square" rtlCol="0">
            <a:spAutoFit/>
          </a:bodyPr>
          <a:lstStyle/>
          <a:p>
            <a:pPr lvl="0"/>
            <a:r>
              <a:rPr lang="tr-TR" sz="3200" dirty="0">
                <a:solidFill>
                  <a:srgbClr val="C00000"/>
                </a:solidFill>
              </a:rPr>
              <a:t>Yansıtma ve pekiştirme nedir? Nasıl yapılır?</a:t>
            </a:r>
          </a:p>
        </p:txBody>
      </p:sp>
    </p:spTree>
    <p:extLst>
      <p:ext uri="{BB962C8B-B14F-4D97-AF65-F5344CB8AC3E}">
        <p14:creationId xmlns:p14="http://schemas.microsoft.com/office/powerpoint/2010/main" val="6625269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081985"/>
            <a:ext cx="7568418" cy="5016758"/>
          </a:xfrm>
          <a:prstGeom prst="rect">
            <a:avLst/>
          </a:prstGeom>
          <a:noFill/>
        </p:spPr>
        <p:txBody>
          <a:bodyPr wrap="square" rtlCol="0">
            <a:spAutoFit/>
          </a:bodyPr>
          <a:lstStyle/>
          <a:p>
            <a:r>
              <a:rPr lang="tr-TR" sz="3200" dirty="0" smtClean="0">
                <a:solidFill>
                  <a:srgbClr val="002060"/>
                </a:solidFill>
              </a:rPr>
              <a:t>Bu </a:t>
            </a:r>
            <a:r>
              <a:rPr lang="tr-TR" sz="3200" dirty="0">
                <a:solidFill>
                  <a:srgbClr val="002060"/>
                </a:solidFill>
              </a:rPr>
              <a:t>süreçte </a:t>
            </a:r>
            <a:r>
              <a:rPr lang="tr-TR" sz="3200" dirty="0" smtClean="0">
                <a:solidFill>
                  <a:srgbClr val="002060"/>
                </a:solidFill>
              </a:rPr>
              <a:t>karşı tarafça </a:t>
            </a:r>
            <a:r>
              <a:rPr lang="tr-TR" sz="3200" dirty="0">
                <a:solidFill>
                  <a:srgbClr val="002060"/>
                </a:solidFill>
              </a:rPr>
              <a:t>yanlış anlaşılmış bir durum var ise de, düzeltilmesine imkan verilmiş olur. </a:t>
            </a:r>
            <a:endParaRPr lang="tr-TR" sz="3200" dirty="0" smtClean="0">
              <a:solidFill>
                <a:srgbClr val="002060"/>
              </a:solidFill>
            </a:endParaRPr>
          </a:p>
          <a:p>
            <a:endParaRPr lang="tr-TR" sz="3200" dirty="0">
              <a:solidFill>
                <a:srgbClr val="002060"/>
              </a:solidFill>
            </a:endParaRPr>
          </a:p>
          <a:p>
            <a:r>
              <a:rPr lang="tr-TR" sz="3200" dirty="0" smtClean="0">
                <a:solidFill>
                  <a:srgbClr val="002060"/>
                </a:solidFill>
              </a:rPr>
              <a:t>Örnek</a:t>
            </a:r>
            <a:r>
              <a:rPr lang="tr-TR" sz="3200" dirty="0">
                <a:solidFill>
                  <a:srgbClr val="002060"/>
                </a:solidFill>
              </a:rPr>
              <a:t>: “ Bu konuda başarısız olacağını düşünüyorsun</a:t>
            </a:r>
            <a:r>
              <a:rPr lang="tr-TR" sz="3200" dirty="0" smtClean="0">
                <a:solidFill>
                  <a:srgbClr val="002060"/>
                </a:solidFill>
              </a:rPr>
              <a:t>?”</a:t>
            </a:r>
          </a:p>
          <a:p>
            <a:endParaRPr lang="tr-TR" sz="3200" dirty="0">
              <a:solidFill>
                <a:srgbClr val="002060"/>
              </a:solidFill>
            </a:endParaRPr>
          </a:p>
          <a:p>
            <a:r>
              <a:rPr lang="tr-TR" sz="3200" dirty="0">
                <a:solidFill>
                  <a:srgbClr val="002060"/>
                </a:solidFill>
              </a:rPr>
              <a:t>“Hım, evet” gibi sözcükler, mimik ve jestlerle desteklenerek, görüşme hedeflerine uygun konuşmalar desteklenebilir.</a:t>
            </a:r>
          </a:p>
        </p:txBody>
      </p:sp>
      <p:sp>
        <p:nvSpPr>
          <p:cNvPr id="3" name="Metin kutusu 2"/>
          <p:cNvSpPr txBox="1"/>
          <p:nvPr/>
        </p:nvSpPr>
        <p:spPr>
          <a:xfrm>
            <a:off x="787791" y="198510"/>
            <a:ext cx="7568418" cy="584775"/>
          </a:xfrm>
          <a:prstGeom prst="rect">
            <a:avLst/>
          </a:prstGeom>
          <a:noFill/>
        </p:spPr>
        <p:txBody>
          <a:bodyPr wrap="square" rtlCol="0">
            <a:spAutoFit/>
          </a:bodyPr>
          <a:lstStyle/>
          <a:p>
            <a:pPr lvl="0"/>
            <a:r>
              <a:rPr lang="tr-TR" sz="3200" dirty="0">
                <a:solidFill>
                  <a:srgbClr val="C00000"/>
                </a:solidFill>
              </a:rPr>
              <a:t>Yansıtma ve pekiştirme nedir? Nasıl yapılır?</a:t>
            </a:r>
          </a:p>
        </p:txBody>
      </p:sp>
    </p:spTree>
    <p:extLst>
      <p:ext uri="{BB962C8B-B14F-4D97-AF65-F5344CB8AC3E}">
        <p14:creationId xmlns:p14="http://schemas.microsoft.com/office/powerpoint/2010/main" val="3698643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098393"/>
            <a:ext cx="7568418" cy="5016758"/>
          </a:xfrm>
          <a:prstGeom prst="rect">
            <a:avLst/>
          </a:prstGeom>
          <a:noFill/>
        </p:spPr>
        <p:txBody>
          <a:bodyPr wrap="square" rtlCol="0">
            <a:spAutoFit/>
          </a:bodyPr>
          <a:lstStyle/>
          <a:p>
            <a:pPr lvl="0"/>
            <a:r>
              <a:rPr lang="tr-TR" sz="3200" dirty="0" smtClean="0">
                <a:solidFill>
                  <a:srgbClr val="C00000"/>
                </a:solidFill>
              </a:rPr>
              <a:t>Muhatap </a:t>
            </a:r>
            <a:r>
              <a:rPr lang="tr-TR" sz="3200" dirty="0">
                <a:solidFill>
                  <a:srgbClr val="C00000"/>
                </a:solidFill>
              </a:rPr>
              <a:t>ile ilgili gözlem nasıl yapılır? </a:t>
            </a:r>
            <a:endParaRPr lang="tr-TR" sz="3200" dirty="0" smtClean="0">
              <a:solidFill>
                <a:srgbClr val="C00000"/>
              </a:solidFill>
            </a:endParaRPr>
          </a:p>
          <a:p>
            <a:pPr lvl="0"/>
            <a:endParaRPr lang="tr-TR" sz="3200" dirty="0">
              <a:solidFill>
                <a:srgbClr val="C00000"/>
              </a:solidFill>
            </a:endParaRPr>
          </a:p>
          <a:p>
            <a:r>
              <a:rPr lang="tr-TR" sz="3200" dirty="0">
                <a:solidFill>
                  <a:srgbClr val="002060"/>
                </a:solidFill>
              </a:rPr>
              <a:t>Gözlem bilgi edinmenin en doğal yollarından biridir. Ancak gözlem ile “gözetlemeyi” birbirinden ayırmak gerekir. Gözlem, </a:t>
            </a:r>
            <a:r>
              <a:rPr lang="tr-TR" sz="3200" dirty="0" smtClean="0">
                <a:solidFill>
                  <a:srgbClr val="002060"/>
                </a:solidFill>
              </a:rPr>
              <a:t>kişinin </a:t>
            </a:r>
            <a:r>
              <a:rPr lang="tr-TR" sz="3200" dirty="0">
                <a:solidFill>
                  <a:srgbClr val="002060"/>
                </a:solidFill>
              </a:rPr>
              <a:t>genel görünüşü, giyinişi, ses tonu vb. algılamak, davranışlarındaki değişimleri fark etmek, bahsettiği ve bahsetmediği konularla ilgili dikkatli davranmak gibi unsurları içerir. Yargı yoktur. </a:t>
            </a:r>
          </a:p>
        </p:txBody>
      </p:sp>
      <p:sp>
        <p:nvSpPr>
          <p:cNvPr id="3" name="Metin kutusu 2"/>
          <p:cNvSpPr txBox="1"/>
          <p:nvPr/>
        </p:nvSpPr>
        <p:spPr>
          <a:xfrm>
            <a:off x="787791" y="198510"/>
            <a:ext cx="7132527" cy="646331"/>
          </a:xfrm>
          <a:prstGeom prst="rect">
            <a:avLst/>
          </a:prstGeom>
          <a:noFill/>
        </p:spPr>
        <p:txBody>
          <a:bodyPr wrap="square" rtlCol="0">
            <a:spAutoFit/>
          </a:bodyPr>
          <a:lstStyle/>
          <a:p>
            <a:r>
              <a:rPr lang="tr-TR" sz="3600" dirty="0">
                <a:solidFill>
                  <a:srgbClr val="C00000"/>
                </a:solidFill>
              </a:rPr>
              <a:t>Etkin bir gözlemci nasıl olunur?</a:t>
            </a:r>
            <a:endParaRPr lang="tr-TR" sz="3500" dirty="0">
              <a:solidFill>
                <a:srgbClr val="C00000"/>
              </a:solidFill>
            </a:endParaRPr>
          </a:p>
        </p:txBody>
      </p:sp>
    </p:spTree>
    <p:extLst>
      <p:ext uri="{BB962C8B-B14F-4D97-AF65-F5344CB8AC3E}">
        <p14:creationId xmlns:p14="http://schemas.microsoft.com/office/powerpoint/2010/main" val="10144661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b="12296"/>
          <a:stretch/>
        </p:blipFill>
        <p:spPr>
          <a:xfrm>
            <a:off x="0" y="1022142"/>
            <a:ext cx="9144000" cy="5849305"/>
          </a:xfrm>
          <a:prstGeom prst="rect">
            <a:avLst/>
          </a:prstGeom>
        </p:spPr>
      </p:pic>
      <p:sp>
        <p:nvSpPr>
          <p:cNvPr id="3" name="Metin kutusu 2"/>
          <p:cNvSpPr txBox="1"/>
          <p:nvPr/>
        </p:nvSpPr>
        <p:spPr>
          <a:xfrm>
            <a:off x="514919" y="279192"/>
            <a:ext cx="8114162" cy="784830"/>
          </a:xfrm>
          <a:prstGeom prst="rect">
            <a:avLst/>
          </a:prstGeom>
          <a:noFill/>
        </p:spPr>
        <p:txBody>
          <a:bodyPr wrap="square" rtlCol="0">
            <a:spAutoFit/>
          </a:bodyPr>
          <a:lstStyle/>
          <a:p>
            <a:pPr algn="ctr"/>
            <a:r>
              <a:rPr lang="tr-TR" sz="4500" dirty="0" smtClean="0">
                <a:solidFill>
                  <a:srgbClr val="C00000"/>
                </a:solidFill>
              </a:rPr>
              <a:t>Etkili İletişim İçin Teknik Bilgiler</a:t>
            </a:r>
            <a:endParaRPr lang="tr-TR" sz="4500" dirty="0">
              <a:solidFill>
                <a:srgbClr val="C00000"/>
              </a:solidFill>
            </a:endParaRPr>
          </a:p>
        </p:txBody>
      </p:sp>
    </p:spTree>
    <p:extLst>
      <p:ext uri="{BB962C8B-B14F-4D97-AF65-F5344CB8AC3E}">
        <p14:creationId xmlns:p14="http://schemas.microsoft.com/office/powerpoint/2010/main" val="24866841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037469"/>
            <a:ext cx="7568418" cy="5509200"/>
          </a:xfrm>
          <a:prstGeom prst="rect">
            <a:avLst/>
          </a:prstGeom>
          <a:noFill/>
        </p:spPr>
        <p:txBody>
          <a:bodyPr wrap="square" rtlCol="0">
            <a:spAutoFit/>
          </a:bodyPr>
          <a:lstStyle/>
          <a:p>
            <a:pPr marL="514350" indent="-514350">
              <a:buFont typeface="+mj-lt"/>
              <a:buAutoNum type="arabicPeriod"/>
            </a:pPr>
            <a:r>
              <a:rPr lang="tr-TR" sz="3200" dirty="0">
                <a:solidFill>
                  <a:srgbClr val="002060"/>
                </a:solidFill>
              </a:rPr>
              <a:t>Z</a:t>
            </a:r>
            <a:r>
              <a:rPr lang="tr-TR" sz="3200" dirty="0" smtClean="0">
                <a:solidFill>
                  <a:srgbClr val="002060"/>
                </a:solidFill>
              </a:rPr>
              <a:t>ayıf </a:t>
            </a:r>
            <a:r>
              <a:rPr lang="tr-TR" sz="3200" dirty="0">
                <a:solidFill>
                  <a:srgbClr val="002060"/>
                </a:solidFill>
              </a:rPr>
              <a:t>yanlarınızı açıklayın.</a:t>
            </a:r>
          </a:p>
          <a:p>
            <a:pPr marL="514350" indent="-514350">
              <a:buFont typeface="+mj-lt"/>
              <a:buAutoNum type="arabicPeriod"/>
            </a:pPr>
            <a:r>
              <a:rPr lang="tr-TR" sz="3200" dirty="0" smtClean="0">
                <a:solidFill>
                  <a:srgbClr val="002060"/>
                </a:solidFill>
              </a:rPr>
              <a:t>Sabırlı </a:t>
            </a:r>
            <a:r>
              <a:rPr lang="tr-TR" sz="3200" dirty="0">
                <a:solidFill>
                  <a:srgbClr val="002060"/>
                </a:solidFill>
              </a:rPr>
              <a:t>olun.</a:t>
            </a:r>
          </a:p>
          <a:p>
            <a:pPr marL="514350" indent="-514350">
              <a:buFont typeface="+mj-lt"/>
              <a:buAutoNum type="arabicPeriod"/>
            </a:pPr>
            <a:r>
              <a:rPr lang="tr-TR" sz="3200" dirty="0" smtClean="0">
                <a:solidFill>
                  <a:srgbClr val="002060"/>
                </a:solidFill>
              </a:rPr>
              <a:t>Belirsizlikten </a:t>
            </a:r>
            <a:r>
              <a:rPr lang="tr-TR" sz="3200" dirty="0">
                <a:solidFill>
                  <a:srgbClr val="002060"/>
                </a:solidFill>
              </a:rPr>
              <a:t>kaçının.</a:t>
            </a:r>
          </a:p>
          <a:p>
            <a:pPr marL="514350" indent="-514350">
              <a:buFont typeface="+mj-lt"/>
              <a:buAutoNum type="arabicPeriod"/>
            </a:pPr>
            <a:r>
              <a:rPr lang="tr-TR" sz="3200" dirty="0" smtClean="0">
                <a:solidFill>
                  <a:srgbClr val="002060"/>
                </a:solidFill>
              </a:rPr>
              <a:t>Sizi </a:t>
            </a:r>
            <a:r>
              <a:rPr lang="tr-TR" sz="3200" dirty="0">
                <a:solidFill>
                  <a:srgbClr val="002060"/>
                </a:solidFill>
              </a:rPr>
              <a:t>dinleyenlerin anlayacağı sözcükleri seçin</a:t>
            </a:r>
          </a:p>
          <a:p>
            <a:pPr marL="514350" indent="-514350">
              <a:buFont typeface="+mj-lt"/>
              <a:buAutoNum type="arabicPeriod"/>
            </a:pPr>
            <a:r>
              <a:rPr lang="tr-TR" sz="3200" dirty="0" smtClean="0">
                <a:solidFill>
                  <a:srgbClr val="002060"/>
                </a:solidFill>
              </a:rPr>
              <a:t>İnsanların </a:t>
            </a:r>
            <a:r>
              <a:rPr lang="tr-TR" sz="3200" dirty="0">
                <a:solidFill>
                  <a:srgbClr val="002060"/>
                </a:solidFill>
              </a:rPr>
              <a:t>gönlünü almaktan korkmayın.</a:t>
            </a:r>
          </a:p>
          <a:p>
            <a:pPr marL="514350" indent="-514350">
              <a:buFont typeface="+mj-lt"/>
              <a:buAutoNum type="arabicPeriod"/>
            </a:pPr>
            <a:r>
              <a:rPr lang="tr-TR" sz="3200" dirty="0" smtClean="0">
                <a:solidFill>
                  <a:srgbClr val="002060"/>
                </a:solidFill>
              </a:rPr>
              <a:t>Sinirlerinize </a:t>
            </a:r>
            <a:r>
              <a:rPr lang="tr-TR" sz="3200" dirty="0">
                <a:solidFill>
                  <a:srgbClr val="002060"/>
                </a:solidFill>
              </a:rPr>
              <a:t>hakim olun.</a:t>
            </a:r>
          </a:p>
          <a:p>
            <a:pPr marL="514350" indent="-514350">
              <a:buFont typeface="+mj-lt"/>
              <a:buAutoNum type="arabicPeriod"/>
            </a:pPr>
            <a:r>
              <a:rPr lang="tr-TR" sz="3200" dirty="0" smtClean="0">
                <a:solidFill>
                  <a:srgbClr val="002060"/>
                </a:solidFill>
              </a:rPr>
              <a:t>Şaka </a:t>
            </a:r>
            <a:r>
              <a:rPr lang="tr-TR" sz="3200" dirty="0">
                <a:solidFill>
                  <a:srgbClr val="002060"/>
                </a:solidFill>
              </a:rPr>
              <a:t>yapacağınız zaman iyi düşünün. </a:t>
            </a:r>
          </a:p>
          <a:p>
            <a:pPr marL="514350" indent="-514350">
              <a:buFont typeface="+mj-lt"/>
              <a:buAutoNum type="arabicPeriod"/>
            </a:pPr>
            <a:r>
              <a:rPr lang="tr-TR" sz="3200" dirty="0" smtClean="0">
                <a:solidFill>
                  <a:srgbClr val="002060"/>
                </a:solidFill>
              </a:rPr>
              <a:t>İkna </a:t>
            </a:r>
            <a:r>
              <a:rPr lang="tr-TR" sz="3200" dirty="0">
                <a:solidFill>
                  <a:srgbClr val="002060"/>
                </a:solidFill>
              </a:rPr>
              <a:t>yoluna gidin. </a:t>
            </a:r>
          </a:p>
          <a:p>
            <a:pPr marL="514350" indent="-514350">
              <a:buFont typeface="+mj-lt"/>
              <a:buAutoNum type="arabicPeriod"/>
            </a:pPr>
            <a:r>
              <a:rPr lang="tr-TR" sz="3200" dirty="0" smtClean="0">
                <a:solidFill>
                  <a:srgbClr val="002060"/>
                </a:solidFill>
              </a:rPr>
              <a:t>Konunuzu </a:t>
            </a:r>
            <a:r>
              <a:rPr lang="tr-TR" sz="3200" dirty="0">
                <a:solidFill>
                  <a:srgbClr val="002060"/>
                </a:solidFill>
              </a:rPr>
              <a:t>iyi bilin</a:t>
            </a:r>
            <a:r>
              <a:rPr lang="tr-TR" sz="3200" dirty="0" smtClean="0">
                <a:solidFill>
                  <a:srgbClr val="002060"/>
                </a:solidFill>
              </a:rPr>
              <a:t>.</a:t>
            </a:r>
            <a:endParaRPr lang="tr-TR" sz="3200" dirty="0">
              <a:solidFill>
                <a:srgbClr val="002060"/>
              </a:solidFill>
            </a:endParaRPr>
          </a:p>
          <a:p>
            <a:pPr marL="514350" indent="-514350">
              <a:buFont typeface="+mj-lt"/>
              <a:buAutoNum type="arabicPeriod"/>
            </a:pPr>
            <a:r>
              <a:rPr lang="tr-TR" sz="3200" dirty="0" smtClean="0">
                <a:solidFill>
                  <a:srgbClr val="002060"/>
                </a:solidFill>
              </a:rPr>
              <a:t>Sorulara </a:t>
            </a:r>
            <a:r>
              <a:rPr lang="tr-TR" sz="3200" dirty="0">
                <a:solidFill>
                  <a:srgbClr val="002060"/>
                </a:solidFill>
              </a:rPr>
              <a:t>karşılık </a:t>
            </a:r>
            <a:r>
              <a:rPr lang="tr-TR" sz="3200" dirty="0" smtClean="0">
                <a:solidFill>
                  <a:srgbClr val="002060"/>
                </a:solidFill>
              </a:rPr>
              <a:t>verin.</a:t>
            </a:r>
            <a:endParaRPr lang="tr-TR" sz="3200" dirty="0">
              <a:solidFill>
                <a:srgbClr val="002060"/>
              </a:solidFill>
            </a:endParaRPr>
          </a:p>
        </p:txBody>
      </p:sp>
      <p:sp>
        <p:nvSpPr>
          <p:cNvPr id="3" name="Metin kutusu 2"/>
          <p:cNvSpPr txBox="1"/>
          <p:nvPr/>
        </p:nvSpPr>
        <p:spPr>
          <a:xfrm>
            <a:off x="787791" y="198510"/>
            <a:ext cx="7132527" cy="646331"/>
          </a:xfrm>
          <a:prstGeom prst="rect">
            <a:avLst/>
          </a:prstGeom>
          <a:noFill/>
        </p:spPr>
        <p:txBody>
          <a:bodyPr wrap="square" rtlCol="0">
            <a:spAutoFit/>
          </a:bodyPr>
          <a:lstStyle/>
          <a:p>
            <a:r>
              <a:rPr lang="tr-TR" sz="3600" dirty="0" smtClean="0">
                <a:solidFill>
                  <a:srgbClr val="C00000"/>
                </a:solidFill>
              </a:rPr>
              <a:t>Etkili İletişimde Temel İlkeler </a:t>
            </a:r>
            <a:endParaRPr lang="tr-TR" sz="3600" dirty="0">
              <a:solidFill>
                <a:srgbClr val="C00000"/>
              </a:solidFill>
            </a:endParaRPr>
          </a:p>
        </p:txBody>
      </p:sp>
    </p:spTree>
    <p:extLst>
      <p:ext uri="{BB962C8B-B14F-4D97-AF65-F5344CB8AC3E}">
        <p14:creationId xmlns:p14="http://schemas.microsoft.com/office/powerpoint/2010/main" val="345870884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131496"/>
            <a:ext cx="7568418" cy="5186676"/>
          </a:xfrm>
          <a:prstGeom prst="rect">
            <a:avLst/>
          </a:prstGeom>
          <a:noFill/>
        </p:spPr>
        <p:txBody>
          <a:bodyPr wrap="square" rtlCol="0">
            <a:spAutoFit/>
          </a:bodyPr>
          <a:lstStyle/>
          <a:p>
            <a:pPr marL="514350" lvl="0" indent="-514350">
              <a:lnSpc>
                <a:spcPct val="150000"/>
              </a:lnSpc>
              <a:buFont typeface="+mj-lt"/>
              <a:buAutoNum type="arabicPeriod"/>
            </a:pPr>
            <a:r>
              <a:rPr lang="tr-TR" sz="3200" dirty="0">
                <a:solidFill>
                  <a:srgbClr val="002060"/>
                </a:solidFill>
              </a:rPr>
              <a:t>A</a:t>
            </a:r>
            <a:r>
              <a:rPr lang="tr-TR" sz="3200" dirty="0" smtClean="0">
                <a:solidFill>
                  <a:srgbClr val="002060"/>
                </a:solidFill>
              </a:rPr>
              <a:t>yrıntıları </a:t>
            </a:r>
            <a:r>
              <a:rPr lang="tr-TR" sz="3200" dirty="0">
                <a:solidFill>
                  <a:srgbClr val="002060"/>
                </a:solidFill>
              </a:rPr>
              <a:t>anımsamadan söze </a:t>
            </a:r>
            <a:r>
              <a:rPr lang="tr-TR" sz="3200" dirty="0" smtClean="0">
                <a:solidFill>
                  <a:srgbClr val="002060"/>
                </a:solidFill>
              </a:rPr>
              <a:t>başlamayın.</a:t>
            </a:r>
            <a:endParaRPr lang="tr-TR" sz="3200" dirty="0">
              <a:solidFill>
                <a:srgbClr val="002060"/>
              </a:solidFill>
            </a:endParaRPr>
          </a:p>
          <a:p>
            <a:pPr marL="514350" lvl="0" indent="-514350">
              <a:lnSpc>
                <a:spcPct val="150000"/>
              </a:lnSpc>
              <a:buFont typeface="+mj-lt"/>
              <a:buAutoNum type="arabicPeriod"/>
            </a:pPr>
            <a:r>
              <a:rPr lang="tr-TR" sz="3200" dirty="0" smtClean="0">
                <a:solidFill>
                  <a:srgbClr val="002060"/>
                </a:solidFill>
              </a:rPr>
              <a:t>Karşınızdakilerin </a:t>
            </a:r>
            <a:r>
              <a:rPr lang="tr-TR" sz="3200" dirty="0">
                <a:solidFill>
                  <a:srgbClr val="002060"/>
                </a:solidFill>
              </a:rPr>
              <a:t>tepkisine dikkat </a:t>
            </a:r>
            <a:r>
              <a:rPr lang="tr-TR" sz="3200" dirty="0" smtClean="0">
                <a:solidFill>
                  <a:srgbClr val="002060"/>
                </a:solidFill>
              </a:rPr>
              <a:t>edin.</a:t>
            </a:r>
            <a:endParaRPr lang="tr-TR" sz="3200" dirty="0">
              <a:solidFill>
                <a:srgbClr val="002060"/>
              </a:solidFill>
            </a:endParaRPr>
          </a:p>
          <a:p>
            <a:pPr marL="514350" lvl="0" indent="-514350">
              <a:lnSpc>
                <a:spcPct val="150000"/>
              </a:lnSpc>
              <a:buFont typeface="+mj-lt"/>
              <a:buAutoNum type="arabicPeriod"/>
            </a:pPr>
            <a:r>
              <a:rPr lang="tr-TR" sz="3200" dirty="0" smtClean="0">
                <a:solidFill>
                  <a:srgbClr val="002060"/>
                </a:solidFill>
              </a:rPr>
              <a:t>Düşünmeden konuşmayın.</a:t>
            </a:r>
            <a:r>
              <a:rPr lang="tr-TR" sz="3200" dirty="0">
                <a:solidFill>
                  <a:srgbClr val="002060"/>
                </a:solidFill>
              </a:rPr>
              <a:t> </a:t>
            </a:r>
          </a:p>
          <a:p>
            <a:pPr marL="514350" lvl="0" indent="-514350">
              <a:lnSpc>
                <a:spcPct val="150000"/>
              </a:lnSpc>
              <a:buFont typeface="+mj-lt"/>
              <a:buAutoNum type="arabicPeriod"/>
            </a:pPr>
            <a:r>
              <a:rPr lang="tr-TR" sz="3200" dirty="0" smtClean="0">
                <a:solidFill>
                  <a:srgbClr val="002060"/>
                </a:solidFill>
              </a:rPr>
              <a:t>İnsanların </a:t>
            </a:r>
            <a:r>
              <a:rPr lang="tr-TR" sz="3200" dirty="0">
                <a:solidFill>
                  <a:srgbClr val="002060"/>
                </a:solidFill>
              </a:rPr>
              <a:t>heveslerini </a:t>
            </a:r>
            <a:r>
              <a:rPr lang="tr-TR" sz="3200" dirty="0" smtClean="0">
                <a:solidFill>
                  <a:srgbClr val="002060"/>
                </a:solidFill>
              </a:rPr>
              <a:t>kırmayın.</a:t>
            </a:r>
            <a:r>
              <a:rPr lang="tr-TR" sz="3200" dirty="0">
                <a:solidFill>
                  <a:srgbClr val="002060"/>
                </a:solidFill>
              </a:rPr>
              <a:t> </a:t>
            </a:r>
          </a:p>
          <a:p>
            <a:pPr marL="514350" lvl="0" indent="-514350">
              <a:lnSpc>
                <a:spcPct val="150000"/>
              </a:lnSpc>
              <a:buFont typeface="+mj-lt"/>
              <a:buAutoNum type="arabicPeriod"/>
            </a:pPr>
            <a:r>
              <a:rPr lang="tr-TR" sz="3200" dirty="0" smtClean="0">
                <a:solidFill>
                  <a:srgbClr val="002060"/>
                </a:solidFill>
              </a:rPr>
              <a:t>Gereksiz </a:t>
            </a:r>
            <a:r>
              <a:rPr lang="tr-TR" sz="3200" dirty="0">
                <a:solidFill>
                  <a:srgbClr val="002060"/>
                </a:solidFill>
              </a:rPr>
              <a:t>eleştirilerden </a:t>
            </a:r>
            <a:r>
              <a:rPr lang="tr-TR" sz="3200" dirty="0" smtClean="0">
                <a:solidFill>
                  <a:srgbClr val="002060"/>
                </a:solidFill>
              </a:rPr>
              <a:t>kaçının.</a:t>
            </a:r>
            <a:r>
              <a:rPr lang="tr-TR" sz="3200" dirty="0">
                <a:solidFill>
                  <a:srgbClr val="002060"/>
                </a:solidFill>
              </a:rPr>
              <a:t> </a:t>
            </a:r>
          </a:p>
          <a:p>
            <a:pPr marL="514350" lvl="0" indent="-514350">
              <a:lnSpc>
                <a:spcPct val="150000"/>
              </a:lnSpc>
              <a:buFont typeface="+mj-lt"/>
              <a:buAutoNum type="arabicPeriod"/>
            </a:pPr>
            <a:r>
              <a:rPr lang="tr-TR" sz="3200" dirty="0" smtClean="0">
                <a:solidFill>
                  <a:srgbClr val="002060"/>
                </a:solidFill>
              </a:rPr>
              <a:t>Kaybetmeyi kabullenin.</a:t>
            </a:r>
            <a:r>
              <a:rPr lang="tr-TR" sz="3200" dirty="0">
                <a:solidFill>
                  <a:srgbClr val="002060"/>
                </a:solidFill>
              </a:rPr>
              <a:t> </a:t>
            </a:r>
          </a:p>
        </p:txBody>
      </p:sp>
      <p:sp>
        <p:nvSpPr>
          <p:cNvPr id="3" name="Metin kutusu 2"/>
          <p:cNvSpPr txBox="1"/>
          <p:nvPr/>
        </p:nvSpPr>
        <p:spPr>
          <a:xfrm>
            <a:off x="787791" y="198510"/>
            <a:ext cx="7132527" cy="646331"/>
          </a:xfrm>
          <a:prstGeom prst="rect">
            <a:avLst/>
          </a:prstGeom>
          <a:noFill/>
        </p:spPr>
        <p:txBody>
          <a:bodyPr wrap="square" rtlCol="0">
            <a:spAutoFit/>
          </a:bodyPr>
          <a:lstStyle/>
          <a:p>
            <a:r>
              <a:rPr lang="tr-TR" sz="3600" dirty="0" smtClean="0">
                <a:solidFill>
                  <a:srgbClr val="C00000"/>
                </a:solidFill>
              </a:rPr>
              <a:t>Etkili İletişimin Felsefesi</a:t>
            </a:r>
            <a:endParaRPr lang="tr-TR" sz="3600" dirty="0">
              <a:solidFill>
                <a:srgbClr val="C00000"/>
              </a:solidFill>
            </a:endParaRPr>
          </a:p>
        </p:txBody>
      </p:sp>
    </p:spTree>
    <p:extLst>
      <p:ext uri="{BB962C8B-B14F-4D97-AF65-F5344CB8AC3E}">
        <p14:creationId xmlns:p14="http://schemas.microsoft.com/office/powerpoint/2010/main" val="14886364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118049"/>
            <a:ext cx="7568418" cy="5186676"/>
          </a:xfrm>
          <a:prstGeom prst="rect">
            <a:avLst/>
          </a:prstGeom>
          <a:noFill/>
        </p:spPr>
        <p:txBody>
          <a:bodyPr wrap="square" rtlCol="0">
            <a:spAutoFit/>
          </a:bodyPr>
          <a:lstStyle/>
          <a:p>
            <a:pPr marL="514350" lvl="0" indent="-514350">
              <a:lnSpc>
                <a:spcPct val="150000"/>
              </a:lnSpc>
              <a:buAutoNum type="arabicPeriod" startAt="7"/>
            </a:pPr>
            <a:r>
              <a:rPr lang="tr-TR" sz="3200" dirty="0" smtClean="0">
                <a:solidFill>
                  <a:srgbClr val="002060"/>
                </a:solidFill>
              </a:rPr>
              <a:t>Makul olun.</a:t>
            </a:r>
          </a:p>
          <a:p>
            <a:pPr marL="514350" lvl="0" indent="-514350">
              <a:lnSpc>
                <a:spcPct val="150000"/>
              </a:lnSpc>
              <a:buAutoNum type="arabicPeriod" startAt="7"/>
            </a:pPr>
            <a:r>
              <a:rPr lang="tr-TR" sz="3200" dirty="0" smtClean="0">
                <a:solidFill>
                  <a:srgbClr val="002060"/>
                </a:solidFill>
              </a:rPr>
              <a:t>Duyarlı </a:t>
            </a:r>
            <a:r>
              <a:rPr lang="tr-TR" sz="3200" dirty="0">
                <a:solidFill>
                  <a:srgbClr val="002060"/>
                </a:solidFill>
              </a:rPr>
              <a:t>olun. </a:t>
            </a:r>
          </a:p>
          <a:p>
            <a:pPr marL="514350" lvl="0" indent="-514350">
              <a:lnSpc>
                <a:spcPct val="150000"/>
              </a:lnSpc>
              <a:buAutoNum type="arabicPeriod" startAt="9"/>
            </a:pPr>
            <a:r>
              <a:rPr lang="tr-TR" sz="3200" dirty="0" smtClean="0">
                <a:solidFill>
                  <a:srgbClr val="002060"/>
                </a:solidFill>
              </a:rPr>
              <a:t>Olumlu </a:t>
            </a:r>
            <a:r>
              <a:rPr lang="tr-TR" sz="3200" dirty="0">
                <a:solidFill>
                  <a:srgbClr val="002060"/>
                </a:solidFill>
              </a:rPr>
              <a:t>bir ton </a:t>
            </a:r>
            <a:r>
              <a:rPr lang="tr-TR" sz="3200" dirty="0" smtClean="0">
                <a:solidFill>
                  <a:srgbClr val="002060"/>
                </a:solidFill>
              </a:rPr>
              <a:t>kullanın.</a:t>
            </a:r>
            <a:r>
              <a:rPr lang="tr-TR" sz="3200" dirty="0">
                <a:solidFill>
                  <a:srgbClr val="002060"/>
                </a:solidFill>
              </a:rPr>
              <a:t> </a:t>
            </a:r>
            <a:endParaRPr lang="tr-TR" sz="3200" dirty="0" smtClean="0">
              <a:solidFill>
                <a:srgbClr val="002060"/>
              </a:solidFill>
            </a:endParaRPr>
          </a:p>
          <a:p>
            <a:pPr marL="514350" lvl="0" indent="-514350">
              <a:lnSpc>
                <a:spcPct val="150000"/>
              </a:lnSpc>
              <a:buAutoNum type="arabicPeriod" startAt="9"/>
            </a:pPr>
            <a:r>
              <a:rPr lang="tr-TR" sz="3200" dirty="0" smtClean="0">
                <a:solidFill>
                  <a:srgbClr val="002060"/>
                </a:solidFill>
              </a:rPr>
              <a:t>Sürekli </a:t>
            </a:r>
            <a:r>
              <a:rPr lang="tr-TR" sz="3200" dirty="0">
                <a:solidFill>
                  <a:srgbClr val="002060"/>
                </a:solidFill>
              </a:rPr>
              <a:t>dert yanan biri </a:t>
            </a:r>
            <a:r>
              <a:rPr lang="tr-TR" sz="3200" dirty="0" smtClean="0">
                <a:solidFill>
                  <a:srgbClr val="002060"/>
                </a:solidFill>
              </a:rPr>
              <a:t>olmayın.</a:t>
            </a:r>
            <a:r>
              <a:rPr lang="tr-TR" sz="3200" dirty="0">
                <a:solidFill>
                  <a:srgbClr val="002060"/>
                </a:solidFill>
              </a:rPr>
              <a:t> </a:t>
            </a:r>
            <a:endParaRPr lang="tr-TR" sz="3200" dirty="0" smtClean="0">
              <a:solidFill>
                <a:srgbClr val="002060"/>
              </a:solidFill>
            </a:endParaRPr>
          </a:p>
          <a:p>
            <a:pPr marL="514350" lvl="0" indent="-514350">
              <a:lnSpc>
                <a:spcPct val="150000"/>
              </a:lnSpc>
              <a:buAutoNum type="arabicPeriod" startAt="9"/>
            </a:pPr>
            <a:r>
              <a:rPr lang="tr-TR" sz="3200" dirty="0" smtClean="0">
                <a:solidFill>
                  <a:srgbClr val="002060"/>
                </a:solidFill>
              </a:rPr>
              <a:t>Görüşlerinizi </a:t>
            </a:r>
            <a:r>
              <a:rPr lang="tr-TR" sz="3200" dirty="0">
                <a:solidFill>
                  <a:srgbClr val="002060"/>
                </a:solidFill>
              </a:rPr>
              <a:t>başkalarına zorla kabul ettirmeye </a:t>
            </a:r>
            <a:r>
              <a:rPr lang="tr-TR" sz="3200" dirty="0" smtClean="0">
                <a:solidFill>
                  <a:srgbClr val="002060"/>
                </a:solidFill>
              </a:rPr>
              <a:t>çalışmayın.</a:t>
            </a:r>
            <a:r>
              <a:rPr lang="tr-TR" sz="3200" dirty="0">
                <a:solidFill>
                  <a:srgbClr val="002060"/>
                </a:solidFill>
              </a:rPr>
              <a:t> </a:t>
            </a:r>
            <a:endParaRPr lang="tr-TR" sz="3200" dirty="0" smtClean="0">
              <a:solidFill>
                <a:srgbClr val="002060"/>
              </a:solidFill>
            </a:endParaRPr>
          </a:p>
          <a:p>
            <a:pPr marL="514350" lvl="0" indent="-514350">
              <a:lnSpc>
                <a:spcPct val="150000"/>
              </a:lnSpc>
              <a:buAutoNum type="arabicPeriod" startAt="9"/>
            </a:pPr>
            <a:r>
              <a:rPr lang="tr-TR" sz="3200" dirty="0" smtClean="0">
                <a:solidFill>
                  <a:srgbClr val="002060"/>
                </a:solidFill>
              </a:rPr>
              <a:t>Esnek </a:t>
            </a:r>
            <a:r>
              <a:rPr lang="tr-TR" sz="3200" dirty="0">
                <a:solidFill>
                  <a:srgbClr val="002060"/>
                </a:solidFill>
              </a:rPr>
              <a:t>olun</a:t>
            </a:r>
          </a:p>
        </p:txBody>
      </p:sp>
      <p:sp>
        <p:nvSpPr>
          <p:cNvPr id="3" name="Metin kutusu 2"/>
          <p:cNvSpPr txBox="1"/>
          <p:nvPr/>
        </p:nvSpPr>
        <p:spPr>
          <a:xfrm>
            <a:off x="787791" y="198510"/>
            <a:ext cx="7132527" cy="646331"/>
          </a:xfrm>
          <a:prstGeom prst="rect">
            <a:avLst/>
          </a:prstGeom>
          <a:noFill/>
        </p:spPr>
        <p:txBody>
          <a:bodyPr wrap="square" rtlCol="0">
            <a:spAutoFit/>
          </a:bodyPr>
          <a:lstStyle/>
          <a:p>
            <a:r>
              <a:rPr lang="tr-TR" sz="3600" dirty="0" smtClean="0">
                <a:solidFill>
                  <a:srgbClr val="C00000"/>
                </a:solidFill>
              </a:rPr>
              <a:t>Etkili İletişimin Felsefesi</a:t>
            </a:r>
            <a:endParaRPr lang="tr-TR" sz="3600" dirty="0">
              <a:solidFill>
                <a:srgbClr val="C00000"/>
              </a:solidFill>
            </a:endParaRPr>
          </a:p>
        </p:txBody>
      </p:sp>
    </p:spTree>
    <p:extLst>
      <p:ext uri="{BB962C8B-B14F-4D97-AF65-F5344CB8AC3E}">
        <p14:creationId xmlns:p14="http://schemas.microsoft.com/office/powerpoint/2010/main" val="1546328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843951"/>
            <a:ext cx="7568418" cy="3170099"/>
          </a:xfrm>
          <a:prstGeom prst="rect">
            <a:avLst/>
          </a:prstGeom>
          <a:noFill/>
        </p:spPr>
        <p:txBody>
          <a:bodyPr wrap="square" rtlCol="0">
            <a:spAutoFit/>
          </a:bodyPr>
          <a:lstStyle/>
          <a:p>
            <a:pPr algn="ctr"/>
            <a:r>
              <a:rPr lang="tr-TR" sz="5000" dirty="0">
                <a:solidFill>
                  <a:srgbClr val="002060"/>
                </a:solidFill>
              </a:rPr>
              <a:t>Demek ki bir şeyin iletişim olması için iki sistem arasında gidiş-geliş olması gereklidir.</a:t>
            </a:r>
          </a:p>
        </p:txBody>
      </p:sp>
      <p:sp>
        <p:nvSpPr>
          <p:cNvPr id="5" name="Metin kutusu 4"/>
          <p:cNvSpPr txBox="1"/>
          <p:nvPr/>
        </p:nvSpPr>
        <p:spPr>
          <a:xfrm>
            <a:off x="787791" y="198510"/>
            <a:ext cx="4859974" cy="630942"/>
          </a:xfrm>
          <a:prstGeom prst="rect">
            <a:avLst/>
          </a:prstGeom>
          <a:noFill/>
        </p:spPr>
        <p:txBody>
          <a:bodyPr wrap="square" rtlCol="0">
            <a:spAutoFit/>
          </a:bodyPr>
          <a:lstStyle/>
          <a:p>
            <a:r>
              <a:rPr lang="tr-TR" sz="3500" dirty="0" smtClean="0">
                <a:solidFill>
                  <a:srgbClr val="C00000"/>
                </a:solidFill>
              </a:rPr>
              <a:t>İletişim ne zaman başlar?</a:t>
            </a:r>
            <a:endParaRPr lang="tr-TR" sz="3500" dirty="0">
              <a:solidFill>
                <a:srgbClr val="C00000"/>
              </a:solidFill>
            </a:endParaRPr>
          </a:p>
        </p:txBody>
      </p:sp>
    </p:spTree>
    <p:extLst>
      <p:ext uri="{BB962C8B-B14F-4D97-AF65-F5344CB8AC3E}">
        <p14:creationId xmlns:p14="http://schemas.microsoft.com/office/powerpoint/2010/main" val="182821058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166843"/>
            <a:ext cx="7568418" cy="4524315"/>
          </a:xfrm>
          <a:prstGeom prst="rect">
            <a:avLst/>
          </a:prstGeom>
          <a:noFill/>
        </p:spPr>
        <p:txBody>
          <a:bodyPr wrap="square" rtlCol="0">
            <a:spAutoFit/>
          </a:bodyPr>
          <a:lstStyle/>
          <a:p>
            <a:pPr marL="514350" lvl="0" indent="-514350">
              <a:buFont typeface="+mj-lt"/>
              <a:buAutoNum type="arabicPeriod"/>
            </a:pPr>
            <a:r>
              <a:rPr lang="tr-TR" sz="3200" dirty="0">
                <a:solidFill>
                  <a:srgbClr val="002060"/>
                </a:solidFill>
              </a:rPr>
              <a:t>G</a:t>
            </a:r>
            <a:r>
              <a:rPr lang="tr-TR" sz="3200" dirty="0" smtClean="0">
                <a:solidFill>
                  <a:srgbClr val="002060"/>
                </a:solidFill>
              </a:rPr>
              <a:t>ürültü yapmayın.</a:t>
            </a:r>
            <a:r>
              <a:rPr lang="tr-TR" sz="3200" dirty="0">
                <a:solidFill>
                  <a:srgbClr val="002060"/>
                </a:solidFill>
              </a:rPr>
              <a:t> </a:t>
            </a:r>
          </a:p>
          <a:p>
            <a:pPr marL="514350" lvl="0" indent="-514350">
              <a:buFont typeface="+mj-lt"/>
              <a:buAutoNum type="arabicPeriod"/>
            </a:pPr>
            <a:r>
              <a:rPr lang="tr-TR" sz="3200" dirty="0" smtClean="0">
                <a:solidFill>
                  <a:srgbClr val="002060"/>
                </a:solidFill>
              </a:rPr>
              <a:t>Konuşmaya </a:t>
            </a:r>
            <a:r>
              <a:rPr lang="tr-TR" sz="3200" dirty="0">
                <a:solidFill>
                  <a:srgbClr val="002060"/>
                </a:solidFill>
              </a:rPr>
              <a:t>herkes </a:t>
            </a:r>
            <a:r>
              <a:rPr lang="tr-TR" sz="3200" dirty="0" smtClean="0">
                <a:solidFill>
                  <a:srgbClr val="002060"/>
                </a:solidFill>
              </a:rPr>
              <a:t>katın.</a:t>
            </a:r>
            <a:r>
              <a:rPr lang="tr-TR" sz="3200" dirty="0">
                <a:solidFill>
                  <a:srgbClr val="002060"/>
                </a:solidFill>
              </a:rPr>
              <a:t> </a:t>
            </a:r>
          </a:p>
          <a:p>
            <a:pPr marL="514350" lvl="0" indent="-514350">
              <a:buFont typeface="+mj-lt"/>
              <a:buAutoNum type="arabicPeriod"/>
            </a:pPr>
            <a:r>
              <a:rPr lang="tr-TR" sz="3200" dirty="0" smtClean="0">
                <a:solidFill>
                  <a:srgbClr val="002060"/>
                </a:solidFill>
              </a:rPr>
              <a:t>Karşınızdakini </a:t>
            </a:r>
            <a:r>
              <a:rPr lang="tr-TR" sz="3200" dirty="0">
                <a:solidFill>
                  <a:srgbClr val="002060"/>
                </a:solidFill>
              </a:rPr>
              <a:t>bütün dikkatinizle </a:t>
            </a:r>
            <a:r>
              <a:rPr lang="tr-TR" sz="3200" dirty="0" smtClean="0">
                <a:solidFill>
                  <a:srgbClr val="002060"/>
                </a:solidFill>
              </a:rPr>
              <a:t>dinleyin.</a:t>
            </a:r>
            <a:endParaRPr lang="tr-TR" sz="3200" dirty="0">
              <a:solidFill>
                <a:srgbClr val="002060"/>
              </a:solidFill>
            </a:endParaRPr>
          </a:p>
          <a:p>
            <a:pPr marL="514350" lvl="0" indent="-514350">
              <a:buFont typeface="+mj-lt"/>
              <a:buAutoNum type="arabicPeriod"/>
            </a:pPr>
            <a:r>
              <a:rPr lang="tr-TR" sz="3200" dirty="0">
                <a:solidFill>
                  <a:srgbClr val="002060"/>
                </a:solidFill>
              </a:rPr>
              <a:t>Birisi konuşurken veya siz konuşurken ağzınıza bir şeyler alma alışkanlığından </a:t>
            </a:r>
            <a:r>
              <a:rPr lang="tr-TR" sz="3200" dirty="0" smtClean="0">
                <a:solidFill>
                  <a:srgbClr val="002060"/>
                </a:solidFill>
              </a:rPr>
              <a:t>vazgeçin.</a:t>
            </a:r>
            <a:r>
              <a:rPr lang="tr-TR" sz="3200" dirty="0">
                <a:solidFill>
                  <a:srgbClr val="002060"/>
                </a:solidFill>
              </a:rPr>
              <a:t> </a:t>
            </a:r>
          </a:p>
          <a:p>
            <a:pPr marL="514350" lvl="0" indent="-514350">
              <a:buFont typeface="+mj-lt"/>
              <a:buAutoNum type="arabicPeriod"/>
            </a:pPr>
            <a:r>
              <a:rPr lang="tr-TR" sz="3200" dirty="0" smtClean="0">
                <a:solidFill>
                  <a:srgbClr val="002060"/>
                </a:solidFill>
              </a:rPr>
              <a:t>Sesinizi duyurun.</a:t>
            </a:r>
            <a:r>
              <a:rPr lang="tr-TR" sz="3200" dirty="0">
                <a:solidFill>
                  <a:srgbClr val="002060"/>
                </a:solidFill>
              </a:rPr>
              <a:t> </a:t>
            </a:r>
          </a:p>
          <a:p>
            <a:pPr marL="514350" lvl="0" indent="-514350">
              <a:buFont typeface="+mj-lt"/>
              <a:buAutoNum type="arabicPeriod"/>
            </a:pPr>
            <a:r>
              <a:rPr lang="tr-TR" sz="3200" dirty="0" smtClean="0">
                <a:solidFill>
                  <a:srgbClr val="002060"/>
                </a:solidFill>
              </a:rPr>
              <a:t>Birisi </a:t>
            </a:r>
            <a:r>
              <a:rPr lang="tr-TR" sz="3200" dirty="0">
                <a:solidFill>
                  <a:srgbClr val="002060"/>
                </a:solidFill>
              </a:rPr>
              <a:t>sizinle konuşurken işinizle meşgul </a:t>
            </a:r>
            <a:r>
              <a:rPr lang="tr-TR" sz="3200" dirty="0" smtClean="0">
                <a:solidFill>
                  <a:srgbClr val="002060"/>
                </a:solidFill>
              </a:rPr>
              <a:t>olmayın.</a:t>
            </a:r>
            <a:r>
              <a:rPr lang="tr-TR" sz="3200" dirty="0">
                <a:solidFill>
                  <a:srgbClr val="002060"/>
                </a:solidFill>
              </a:rPr>
              <a:t> </a:t>
            </a:r>
          </a:p>
        </p:txBody>
      </p:sp>
      <p:sp>
        <p:nvSpPr>
          <p:cNvPr id="3" name="Metin kutusu 2"/>
          <p:cNvSpPr txBox="1"/>
          <p:nvPr/>
        </p:nvSpPr>
        <p:spPr>
          <a:xfrm>
            <a:off x="787791" y="198510"/>
            <a:ext cx="7568418" cy="584775"/>
          </a:xfrm>
          <a:prstGeom prst="rect">
            <a:avLst/>
          </a:prstGeom>
          <a:noFill/>
        </p:spPr>
        <p:txBody>
          <a:bodyPr wrap="square" rtlCol="0">
            <a:spAutoFit/>
          </a:bodyPr>
          <a:lstStyle/>
          <a:p>
            <a:r>
              <a:rPr lang="tr-TR" sz="3200" dirty="0">
                <a:solidFill>
                  <a:srgbClr val="C00000"/>
                </a:solidFill>
              </a:rPr>
              <a:t>Etkili İletişimde Doğru Davranış Alışkanlıkları </a:t>
            </a:r>
          </a:p>
        </p:txBody>
      </p:sp>
    </p:spTree>
    <p:extLst>
      <p:ext uri="{BB962C8B-B14F-4D97-AF65-F5344CB8AC3E}">
        <p14:creationId xmlns:p14="http://schemas.microsoft.com/office/powerpoint/2010/main" val="303249055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659285"/>
            <a:ext cx="7568418" cy="3539430"/>
          </a:xfrm>
          <a:prstGeom prst="rect">
            <a:avLst/>
          </a:prstGeom>
          <a:noFill/>
        </p:spPr>
        <p:txBody>
          <a:bodyPr wrap="square" rtlCol="0">
            <a:spAutoFit/>
          </a:bodyPr>
          <a:lstStyle/>
          <a:p>
            <a:pPr marL="514350" lvl="0" indent="-514350">
              <a:buAutoNum type="arabicPeriod" startAt="7"/>
            </a:pPr>
            <a:r>
              <a:rPr lang="tr-TR" sz="3200" dirty="0" smtClean="0">
                <a:solidFill>
                  <a:srgbClr val="002060"/>
                </a:solidFill>
              </a:rPr>
              <a:t>Yüz </a:t>
            </a:r>
            <a:r>
              <a:rPr lang="tr-TR" sz="3200" dirty="0">
                <a:solidFill>
                  <a:srgbClr val="002060"/>
                </a:solidFill>
              </a:rPr>
              <a:t>ifadenizi kontrol </a:t>
            </a:r>
            <a:r>
              <a:rPr lang="tr-TR" sz="3200" dirty="0" smtClean="0">
                <a:solidFill>
                  <a:srgbClr val="002060"/>
                </a:solidFill>
              </a:rPr>
              <a:t>edin.</a:t>
            </a:r>
            <a:endParaRPr lang="tr-TR" sz="3200" dirty="0">
              <a:solidFill>
                <a:srgbClr val="002060"/>
              </a:solidFill>
            </a:endParaRPr>
          </a:p>
          <a:p>
            <a:pPr marL="514350" lvl="0" indent="-514350">
              <a:buAutoNum type="arabicPeriod" startAt="7"/>
            </a:pPr>
            <a:r>
              <a:rPr lang="tr-TR" sz="3200" dirty="0" smtClean="0">
                <a:solidFill>
                  <a:srgbClr val="002060"/>
                </a:solidFill>
              </a:rPr>
              <a:t>Karşınızdakilerin </a:t>
            </a:r>
            <a:r>
              <a:rPr lang="tr-TR" sz="3200" dirty="0">
                <a:solidFill>
                  <a:srgbClr val="002060"/>
                </a:solidFill>
              </a:rPr>
              <a:t>sinirini </a:t>
            </a:r>
            <a:r>
              <a:rPr lang="tr-TR" sz="3200" dirty="0" smtClean="0">
                <a:solidFill>
                  <a:srgbClr val="002060"/>
                </a:solidFill>
              </a:rPr>
              <a:t>bozmayın.</a:t>
            </a:r>
            <a:r>
              <a:rPr lang="tr-TR" sz="3200" dirty="0">
                <a:solidFill>
                  <a:srgbClr val="002060"/>
                </a:solidFill>
              </a:rPr>
              <a:t> </a:t>
            </a:r>
            <a:endParaRPr lang="tr-TR" sz="3200" dirty="0" smtClean="0">
              <a:solidFill>
                <a:srgbClr val="002060"/>
              </a:solidFill>
            </a:endParaRPr>
          </a:p>
          <a:p>
            <a:pPr marL="514350" lvl="0" indent="-514350">
              <a:buAutoNum type="arabicPeriod" startAt="7"/>
            </a:pPr>
            <a:r>
              <a:rPr lang="tr-TR" sz="3200" dirty="0" smtClean="0">
                <a:solidFill>
                  <a:srgbClr val="002060"/>
                </a:solidFill>
              </a:rPr>
              <a:t>Başkasını </a:t>
            </a:r>
            <a:r>
              <a:rPr lang="tr-TR" sz="3200" dirty="0">
                <a:solidFill>
                  <a:srgbClr val="002060"/>
                </a:solidFill>
              </a:rPr>
              <a:t>sesini kesmenin pek çok yolu olduğunu unutmayın ve bundan </a:t>
            </a:r>
            <a:r>
              <a:rPr lang="tr-TR" sz="3200" dirty="0" smtClean="0">
                <a:solidFill>
                  <a:srgbClr val="002060"/>
                </a:solidFill>
              </a:rPr>
              <a:t>kaçının.</a:t>
            </a:r>
            <a:endParaRPr lang="tr-TR" sz="3200" dirty="0">
              <a:solidFill>
                <a:srgbClr val="002060"/>
              </a:solidFill>
            </a:endParaRPr>
          </a:p>
          <a:p>
            <a:pPr marL="514350" lvl="0" indent="-514350">
              <a:buAutoNum type="arabicPeriod" startAt="7"/>
            </a:pPr>
            <a:r>
              <a:rPr lang="tr-TR" sz="3200" dirty="0" smtClean="0">
                <a:solidFill>
                  <a:srgbClr val="002060"/>
                </a:solidFill>
              </a:rPr>
              <a:t>Birisi </a:t>
            </a:r>
            <a:r>
              <a:rPr lang="tr-TR" sz="3200" dirty="0">
                <a:solidFill>
                  <a:srgbClr val="002060"/>
                </a:solidFill>
              </a:rPr>
              <a:t>konuşurken başkalarıyla </a:t>
            </a:r>
            <a:r>
              <a:rPr lang="tr-TR" sz="3200" dirty="0" smtClean="0">
                <a:solidFill>
                  <a:srgbClr val="002060"/>
                </a:solidFill>
              </a:rPr>
              <a:t>fısıldaşmayın.</a:t>
            </a:r>
            <a:endParaRPr lang="tr-TR" sz="3200" dirty="0">
              <a:solidFill>
                <a:srgbClr val="002060"/>
              </a:solidFill>
            </a:endParaRPr>
          </a:p>
          <a:p>
            <a:pPr marL="514350" lvl="0" indent="-514350">
              <a:buAutoNum type="arabicPeriod" startAt="7"/>
            </a:pPr>
            <a:r>
              <a:rPr lang="tr-TR" sz="3200" dirty="0" smtClean="0">
                <a:solidFill>
                  <a:srgbClr val="002060"/>
                </a:solidFill>
              </a:rPr>
              <a:t>Yerinde </a:t>
            </a:r>
            <a:r>
              <a:rPr lang="tr-TR" sz="3200" dirty="0">
                <a:solidFill>
                  <a:srgbClr val="002060"/>
                </a:solidFill>
              </a:rPr>
              <a:t>duramayan biri olmaktan </a:t>
            </a:r>
            <a:r>
              <a:rPr lang="tr-TR" sz="3200" dirty="0" smtClean="0">
                <a:solidFill>
                  <a:srgbClr val="002060"/>
                </a:solidFill>
              </a:rPr>
              <a:t>kaçının.</a:t>
            </a:r>
            <a:endParaRPr lang="tr-TR" sz="3200" dirty="0">
              <a:solidFill>
                <a:srgbClr val="002060"/>
              </a:solidFill>
            </a:endParaRPr>
          </a:p>
        </p:txBody>
      </p:sp>
      <p:sp>
        <p:nvSpPr>
          <p:cNvPr id="3" name="Metin kutusu 2"/>
          <p:cNvSpPr txBox="1"/>
          <p:nvPr/>
        </p:nvSpPr>
        <p:spPr>
          <a:xfrm>
            <a:off x="787791" y="198510"/>
            <a:ext cx="7568418" cy="584775"/>
          </a:xfrm>
          <a:prstGeom prst="rect">
            <a:avLst/>
          </a:prstGeom>
          <a:noFill/>
        </p:spPr>
        <p:txBody>
          <a:bodyPr wrap="square" rtlCol="0">
            <a:spAutoFit/>
          </a:bodyPr>
          <a:lstStyle/>
          <a:p>
            <a:r>
              <a:rPr lang="tr-TR" sz="3200" dirty="0">
                <a:solidFill>
                  <a:srgbClr val="C00000"/>
                </a:solidFill>
              </a:rPr>
              <a:t>Etkili </a:t>
            </a:r>
            <a:r>
              <a:rPr lang="tr-TR" sz="3200" dirty="0" smtClean="0">
                <a:solidFill>
                  <a:srgbClr val="C00000"/>
                </a:solidFill>
              </a:rPr>
              <a:t>İletişimde Doğru Davranış Alışkanlıkları</a:t>
            </a:r>
            <a:r>
              <a:rPr lang="tr-TR" sz="3200" dirty="0">
                <a:solidFill>
                  <a:srgbClr val="C00000"/>
                </a:solidFill>
              </a:rPr>
              <a:t> </a:t>
            </a:r>
          </a:p>
        </p:txBody>
      </p:sp>
    </p:spTree>
    <p:extLst>
      <p:ext uri="{BB962C8B-B14F-4D97-AF65-F5344CB8AC3E}">
        <p14:creationId xmlns:p14="http://schemas.microsoft.com/office/powerpoint/2010/main" val="33117794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166843"/>
            <a:ext cx="7568418" cy="4524315"/>
          </a:xfrm>
          <a:prstGeom prst="rect">
            <a:avLst/>
          </a:prstGeom>
          <a:noFill/>
        </p:spPr>
        <p:txBody>
          <a:bodyPr wrap="square" rtlCol="0">
            <a:spAutoFit/>
          </a:bodyPr>
          <a:lstStyle/>
          <a:p>
            <a:pPr marL="514350" lvl="0" indent="-514350">
              <a:buFont typeface="+mj-lt"/>
              <a:buAutoNum type="arabicPeriod"/>
            </a:pPr>
            <a:r>
              <a:rPr lang="tr-TR" sz="3200" dirty="0" smtClean="0">
                <a:solidFill>
                  <a:srgbClr val="002060"/>
                </a:solidFill>
              </a:rPr>
              <a:t>Aynı </a:t>
            </a:r>
            <a:r>
              <a:rPr lang="tr-TR" sz="3200" dirty="0">
                <a:solidFill>
                  <a:srgbClr val="002060"/>
                </a:solidFill>
              </a:rPr>
              <a:t>sözcükleri dilinize dolamaktan </a:t>
            </a:r>
            <a:r>
              <a:rPr lang="tr-TR" sz="3200" dirty="0" smtClean="0">
                <a:solidFill>
                  <a:srgbClr val="002060"/>
                </a:solidFill>
              </a:rPr>
              <a:t>vazgeçin.</a:t>
            </a:r>
            <a:r>
              <a:rPr lang="tr-TR" sz="3200" dirty="0">
                <a:solidFill>
                  <a:srgbClr val="002060"/>
                </a:solidFill>
              </a:rPr>
              <a:t> </a:t>
            </a:r>
          </a:p>
          <a:p>
            <a:pPr marL="514350" lvl="0" indent="-514350">
              <a:buFont typeface="+mj-lt"/>
              <a:buAutoNum type="arabicPeriod"/>
            </a:pPr>
            <a:r>
              <a:rPr lang="tr-TR" sz="3200" dirty="0" smtClean="0">
                <a:solidFill>
                  <a:srgbClr val="002060"/>
                </a:solidFill>
              </a:rPr>
              <a:t>Sözü </a:t>
            </a:r>
            <a:r>
              <a:rPr lang="tr-TR" sz="3200" dirty="0">
                <a:solidFill>
                  <a:srgbClr val="002060"/>
                </a:solidFill>
              </a:rPr>
              <a:t>başkalarının ağzından </a:t>
            </a:r>
            <a:r>
              <a:rPr lang="tr-TR" sz="3200" dirty="0" smtClean="0">
                <a:solidFill>
                  <a:srgbClr val="002060"/>
                </a:solidFill>
              </a:rPr>
              <a:t>kapmayın.</a:t>
            </a:r>
            <a:r>
              <a:rPr lang="tr-TR" sz="3200" dirty="0">
                <a:solidFill>
                  <a:srgbClr val="002060"/>
                </a:solidFill>
              </a:rPr>
              <a:t> </a:t>
            </a:r>
          </a:p>
          <a:p>
            <a:pPr marL="514350" lvl="0" indent="-514350">
              <a:buFont typeface="+mj-lt"/>
              <a:buAutoNum type="arabicPeriod"/>
            </a:pPr>
            <a:r>
              <a:rPr lang="tr-TR" sz="3200" dirty="0" smtClean="0">
                <a:solidFill>
                  <a:srgbClr val="002060"/>
                </a:solidFill>
              </a:rPr>
              <a:t>Çift </a:t>
            </a:r>
            <a:r>
              <a:rPr lang="tr-TR" sz="3200" dirty="0">
                <a:solidFill>
                  <a:srgbClr val="002060"/>
                </a:solidFill>
              </a:rPr>
              <a:t>anlamlı sözcüklerden </a:t>
            </a:r>
            <a:r>
              <a:rPr lang="tr-TR" sz="3200" dirty="0" smtClean="0">
                <a:solidFill>
                  <a:srgbClr val="002060"/>
                </a:solidFill>
              </a:rPr>
              <a:t>kaçının.</a:t>
            </a:r>
            <a:r>
              <a:rPr lang="tr-TR" sz="3200" dirty="0">
                <a:solidFill>
                  <a:srgbClr val="002060"/>
                </a:solidFill>
              </a:rPr>
              <a:t> </a:t>
            </a:r>
          </a:p>
          <a:p>
            <a:pPr marL="514350" lvl="0" indent="-514350">
              <a:buFont typeface="+mj-lt"/>
              <a:buAutoNum type="arabicPeriod"/>
            </a:pPr>
            <a:r>
              <a:rPr lang="tr-TR" sz="3200" dirty="0" smtClean="0">
                <a:solidFill>
                  <a:srgbClr val="002060"/>
                </a:solidFill>
              </a:rPr>
              <a:t>Ne </a:t>
            </a:r>
            <a:r>
              <a:rPr lang="tr-TR" sz="3200" dirty="0">
                <a:solidFill>
                  <a:srgbClr val="002060"/>
                </a:solidFill>
              </a:rPr>
              <a:t>zaman susmak gerektiğini </a:t>
            </a:r>
            <a:r>
              <a:rPr lang="tr-TR" sz="3200" dirty="0" smtClean="0">
                <a:solidFill>
                  <a:srgbClr val="002060"/>
                </a:solidFill>
              </a:rPr>
              <a:t>bilin.</a:t>
            </a:r>
            <a:r>
              <a:rPr lang="tr-TR" sz="3200" dirty="0">
                <a:solidFill>
                  <a:srgbClr val="002060"/>
                </a:solidFill>
              </a:rPr>
              <a:t> </a:t>
            </a:r>
          </a:p>
          <a:p>
            <a:pPr marL="514350" lvl="0" indent="-514350">
              <a:buFont typeface="+mj-lt"/>
              <a:buAutoNum type="arabicPeriod"/>
            </a:pPr>
            <a:r>
              <a:rPr lang="tr-TR" sz="3200" dirty="0" smtClean="0">
                <a:solidFill>
                  <a:srgbClr val="002060"/>
                </a:solidFill>
              </a:rPr>
              <a:t>Sözünüzü </a:t>
            </a:r>
            <a:r>
              <a:rPr lang="tr-TR" sz="3200" dirty="0">
                <a:solidFill>
                  <a:srgbClr val="002060"/>
                </a:solidFill>
              </a:rPr>
              <a:t>güçlü bir tonda </a:t>
            </a:r>
            <a:r>
              <a:rPr lang="tr-TR" sz="3200" dirty="0" smtClean="0">
                <a:solidFill>
                  <a:srgbClr val="002060"/>
                </a:solidFill>
              </a:rPr>
              <a:t>bitirin.</a:t>
            </a:r>
            <a:endParaRPr lang="tr-TR" sz="3200" dirty="0">
              <a:solidFill>
                <a:srgbClr val="002060"/>
              </a:solidFill>
            </a:endParaRPr>
          </a:p>
          <a:p>
            <a:pPr marL="514350" lvl="0" indent="-514350">
              <a:buFont typeface="+mj-lt"/>
              <a:buAutoNum type="arabicPeriod"/>
            </a:pPr>
            <a:r>
              <a:rPr lang="tr-TR" sz="3200" dirty="0" smtClean="0">
                <a:solidFill>
                  <a:srgbClr val="002060"/>
                </a:solidFill>
              </a:rPr>
              <a:t>Kendi </a:t>
            </a:r>
            <a:r>
              <a:rPr lang="tr-TR" sz="3200" dirty="0">
                <a:solidFill>
                  <a:srgbClr val="002060"/>
                </a:solidFill>
              </a:rPr>
              <a:t>kendinizi </a:t>
            </a:r>
            <a:r>
              <a:rPr lang="tr-TR" sz="3200" dirty="0" smtClean="0">
                <a:solidFill>
                  <a:srgbClr val="002060"/>
                </a:solidFill>
              </a:rPr>
              <a:t>baltalamayın.</a:t>
            </a:r>
            <a:r>
              <a:rPr lang="tr-TR" sz="3200" dirty="0">
                <a:solidFill>
                  <a:srgbClr val="002060"/>
                </a:solidFill>
              </a:rPr>
              <a:t> </a:t>
            </a:r>
          </a:p>
          <a:p>
            <a:pPr marL="514350" lvl="0" indent="-514350">
              <a:buFont typeface="+mj-lt"/>
              <a:buAutoNum type="arabicPeriod"/>
            </a:pPr>
            <a:r>
              <a:rPr lang="tr-TR" sz="3200" dirty="0" smtClean="0">
                <a:solidFill>
                  <a:srgbClr val="002060"/>
                </a:solidFill>
              </a:rPr>
              <a:t>Başkalarını kötülemeyin.</a:t>
            </a:r>
            <a:r>
              <a:rPr lang="tr-TR" sz="3200" dirty="0">
                <a:solidFill>
                  <a:srgbClr val="002060"/>
                </a:solidFill>
              </a:rPr>
              <a:t> </a:t>
            </a:r>
          </a:p>
          <a:p>
            <a:pPr marL="514350" lvl="0" indent="-514350">
              <a:buFont typeface="+mj-lt"/>
              <a:buAutoNum type="arabicPeriod"/>
            </a:pPr>
            <a:r>
              <a:rPr lang="tr-TR" sz="3200" dirty="0" smtClean="0">
                <a:solidFill>
                  <a:srgbClr val="002060"/>
                </a:solidFill>
              </a:rPr>
              <a:t>Anlaşılmaz </a:t>
            </a:r>
            <a:r>
              <a:rPr lang="tr-TR" sz="3200" dirty="0">
                <a:solidFill>
                  <a:srgbClr val="002060"/>
                </a:solidFill>
              </a:rPr>
              <a:t>ifadelerden </a:t>
            </a:r>
            <a:r>
              <a:rPr lang="tr-TR" sz="3200" dirty="0" smtClean="0">
                <a:solidFill>
                  <a:srgbClr val="002060"/>
                </a:solidFill>
              </a:rPr>
              <a:t>kaçının.</a:t>
            </a:r>
            <a:endParaRPr lang="tr-TR" sz="3200" dirty="0">
              <a:solidFill>
                <a:srgbClr val="002060"/>
              </a:solidFill>
            </a:endParaRPr>
          </a:p>
        </p:txBody>
      </p:sp>
      <p:sp>
        <p:nvSpPr>
          <p:cNvPr id="3" name="Metin kutusu 2"/>
          <p:cNvSpPr txBox="1"/>
          <p:nvPr/>
        </p:nvSpPr>
        <p:spPr>
          <a:xfrm>
            <a:off x="787791" y="198510"/>
            <a:ext cx="7132527" cy="646331"/>
          </a:xfrm>
          <a:prstGeom prst="rect">
            <a:avLst/>
          </a:prstGeom>
          <a:noFill/>
        </p:spPr>
        <p:txBody>
          <a:bodyPr wrap="square" rtlCol="0">
            <a:spAutoFit/>
          </a:bodyPr>
          <a:lstStyle/>
          <a:p>
            <a:r>
              <a:rPr lang="tr-TR" sz="3600" dirty="0" smtClean="0">
                <a:solidFill>
                  <a:srgbClr val="C00000"/>
                </a:solidFill>
              </a:rPr>
              <a:t>Etkili İletişimde Teknikler</a:t>
            </a:r>
            <a:endParaRPr lang="tr-TR" sz="3600" dirty="0">
              <a:solidFill>
                <a:srgbClr val="C00000"/>
              </a:solidFill>
            </a:endParaRPr>
          </a:p>
        </p:txBody>
      </p:sp>
    </p:spTree>
    <p:extLst>
      <p:ext uri="{BB962C8B-B14F-4D97-AF65-F5344CB8AC3E}">
        <p14:creationId xmlns:p14="http://schemas.microsoft.com/office/powerpoint/2010/main" val="304322312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216455"/>
            <a:ext cx="7568418" cy="5016758"/>
          </a:xfrm>
          <a:prstGeom prst="rect">
            <a:avLst/>
          </a:prstGeom>
          <a:noFill/>
        </p:spPr>
        <p:txBody>
          <a:bodyPr wrap="square" rtlCol="0">
            <a:spAutoFit/>
          </a:bodyPr>
          <a:lstStyle/>
          <a:p>
            <a:pPr marL="514350" lvl="0" indent="-514350">
              <a:buAutoNum type="arabicPeriod" startAt="9"/>
            </a:pPr>
            <a:r>
              <a:rPr lang="tr-TR" sz="3200" dirty="0" smtClean="0">
                <a:solidFill>
                  <a:srgbClr val="002060"/>
                </a:solidFill>
              </a:rPr>
              <a:t>Söylediğiniz </a:t>
            </a:r>
            <a:r>
              <a:rPr lang="tr-TR" sz="3200" dirty="0">
                <a:solidFill>
                  <a:srgbClr val="002060"/>
                </a:solidFill>
              </a:rPr>
              <a:t>şeyleri kendiniz de </a:t>
            </a:r>
            <a:r>
              <a:rPr lang="tr-TR" sz="3200" dirty="0" smtClean="0">
                <a:solidFill>
                  <a:srgbClr val="002060"/>
                </a:solidFill>
              </a:rPr>
              <a:t>uygulayın.</a:t>
            </a:r>
            <a:endParaRPr lang="tr-TR" sz="3200" dirty="0">
              <a:solidFill>
                <a:srgbClr val="002060"/>
              </a:solidFill>
            </a:endParaRPr>
          </a:p>
          <a:p>
            <a:pPr marL="514350" lvl="0" indent="-514350">
              <a:buAutoNum type="arabicPeriod" startAt="9"/>
            </a:pPr>
            <a:r>
              <a:rPr lang="tr-TR" sz="3200" dirty="0" smtClean="0">
                <a:solidFill>
                  <a:srgbClr val="002060"/>
                </a:solidFill>
              </a:rPr>
              <a:t>Sorunuzu </a:t>
            </a:r>
            <a:r>
              <a:rPr lang="tr-TR" sz="3200" dirty="0">
                <a:solidFill>
                  <a:srgbClr val="002060"/>
                </a:solidFill>
              </a:rPr>
              <a:t>sorduktan sonra susun ve </a:t>
            </a:r>
            <a:r>
              <a:rPr lang="tr-TR" sz="3200" dirty="0" smtClean="0">
                <a:solidFill>
                  <a:srgbClr val="002060"/>
                </a:solidFill>
              </a:rPr>
              <a:t>dinleyin.</a:t>
            </a:r>
            <a:endParaRPr lang="tr-TR" sz="3200" dirty="0">
              <a:solidFill>
                <a:srgbClr val="002060"/>
              </a:solidFill>
            </a:endParaRPr>
          </a:p>
          <a:p>
            <a:pPr marL="514350" lvl="0" indent="-514350">
              <a:buAutoNum type="arabicPeriod" startAt="9"/>
            </a:pPr>
            <a:r>
              <a:rPr lang="tr-TR" sz="3200" dirty="0" smtClean="0">
                <a:solidFill>
                  <a:srgbClr val="002060"/>
                </a:solidFill>
              </a:rPr>
              <a:t>Karşınızdakilere </a:t>
            </a:r>
            <a:r>
              <a:rPr lang="tr-TR" sz="3200" dirty="0">
                <a:solidFill>
                  <a:srgbClr val="002060"/>
                </a:solidFill>
              </a:rPr>
              <a:t>zaman </a:t>
            </a:r>
            <a:r>
              <a:rPr lang="tr-TR" sz="3200" dirty="0" smtClean="0">
                <a:solidFill>
                  <a:srgbClr val="002060"/>
                </a:solidFill>
              </a:rPr>
              <a:t>tanıyın.</a:t>
            </a:r>
            <a:endParaRPr lang="tr-TR" sz="3200" dirty="0">
              <a:solidFill>
                <a:srgbClr val="002060"/>
              </a:solidFill>
            </a:endParaRPr>
          </a:p>
          <a:p>
            <a:pPr marL="514350" lvl="0" indent="-514350">
              <a:buAutoNum type="arabicPeriod" startAt="9"/>
            </a:pPr>
            <a:r>
              <a:rPr lang="tr-TR" sz="3200" dirty="0" smtClean="0">
                <a:solidFill>
                  <a:srgbClr val="002060"/>
                </a:solidFill>
              </a:rPr>
              <a:t>Herkesin </a:t>
            </a:r>
            <a:r>
              <a:rPr lang="tr-TR" sz="3200" dirty="0">
                <a:solidFill>
                  <a:srgbClr val="002060"/>
                </a:solidFill>
              </a:rPr>
              <a:t>anlayabileceği sözcükler </a:t>
            </a:r>
            <a:r>
              <a:rPr lang="tr-TR" sz="3200" dirty="0" smtClean="0">
                <a:solidFill>
                  <a:srgbClr val="002060"/>
                </a:solidFill>
              </a:rPr>
              <a:t>kullanın.</a:t>
            </a:r>
            <a:endParaRPr lang="tr-TR" sz="3200" dirty="0">
              <a:solidFill>
                <a:srgbClr val="002060"/>
              </a:solidFill>
            </a:endParaRPr>
          </a:p>
          <a:p>
            <a:pPr marL="514350" lvl="0" indent="-514350">
              <a:buAutoNum type="arabicPeriod" startAt="9"/>
            </a:pPr>
            <a:r>
              <a:rPr lang="tr-TR" sz="3200" dirty="0" smtClean="0">
                <a:solidFill>
                  <a:srgbClr val="002060"/>
                </a:solidFill>
              </a:rPr>
              <a:t>Konuşmadan </a:t>
            </a:r>
            <a:r>
              <a:rPr lang="tr-TR" sz="3200" dirty="0">
                <a:solidFill>
                  <a:srgbClr val="002060"/>
                </a:solidFill>
              </a:rPr>
              <a:t>önce </a:t>
            </a:r>
            <a:r>
              <a:rPr lang="tr-TR" sz="3200" dirty="0" smtClean="0">
                <a:solidFill>
                  <a:srgbClr val="002060"/>
                </a:solidFill>
              </a:rPr>
              <a:t>düşünün.</a:t>
            </a:r>
            <a:endParaRPr lang="tr-TR" sz="3200" dirty="0">
              <a:solidFill>
                <a:srgbClr val="002060"/>
              </a:solidFill>
            </a:endParaRPr>
          </a:p>
          <a:p>
            <a:pPr marL="514350" lvl="0" indent="-514350">
              <a:buAutoNum type="arabicPeriod" startAt="9"/>
            </a:pPr>
            <a:r>
              <a:rPr lang="tr-TR" sz="3200" dirty="0" smtClean="0">
                <a:solidFill>
                  <a:srgbClr val="002060"/>
                </a:solidFill>
              </a:rPr>
              <a:t>İş </a:t>
            </a:r>
            <a:r>
              <a:rPr lang="tr-TR" sz="3200" dirty="0">
                <a:solidFill>
                  <a:srgbClr val="002060"/>
                </a:solidFill>
              </a:rPr>
              <a:t>konusunda öncelik </a:t>
            </a:r>
            <a:r>
              <a:rPr lang="tr-TR" sz="3200" dirty="0" smtClean="0">
                <a:solidFill>
                  <a:srgbClr val="002060"/>
                </a:solidFill>
              </a:rPr>
              <a:t>verin.</a:t>
            </a:r>
            <a:endParaRPr lang="tr-TR" sz="3200" dirty="0">
              <a:solidFill>
                <a:srgbClr val="002060"/>
              </a:solidFill>
            </a:endParaRPr>
          </a:p>
          <a:p>
            <a:pPr marL="514350" lvl="0" indent="-514350">
              <a:buAutoNum type="arabicPeriod" startAt="9"/>
            </a:pPr>
            <a:r>
              <a:rPr lang="tr-TR" sz="3200" dirty="0" smtClean="0">
                <a:solidFill>
                  <a:srgbClr val="002060"/>
                </a:solidFill>
              </a:rPr>
              <a:t>İnsanlara </a:t>
            </a:r>
            <a:r>
              <a:rPr lang="tr-TR" sz="3200" dirty="0">
                <a:solidFill>
                  <a:srgbClr val="002060"/>
                </a:solidFill>
              </a:rPr>
              <a:t>ne yapacaklarını öğretmek merakından </a:t>
            </a:r>
            <a:r>
              <a:rPr lang="tr-TR" sz="3200" dirty="0" smtClean="0">
                <a:solidFill>
                  <a:srgbClr val="002060"/>
                </a:solidFill>
              </a:rPr>
              <a:t>vazgeçin.</a:t>
            </a:r>
            <a:endParaRPr lang="tr-TR" sz="3200" dirty="0">
              <a:solidFill>
                <a:srgbClr val="002060"/>
              </a:solidFill>
            </a:endParaRPr>
          </a:p>
        </p:txBody>
      </p:sp>
      <p:sp>
        <p:nvSpPr>
          <p:cNvPr id="3" name="Metin kutusu 2"/>
          <p:cNvSpPr txBox="1"/>
          <p:nvPr/>
        </p:nvSpPr>
        <p:spPr>
          <a:xfrm>
            <a:off x="787791" y="198510"/>
            <a:ext cx="7132527" cy="646331"/>
          </a:xfrm>
          <a:prstGeom prst="rect">
            <a:avLst/>
          </a:prstGeom>
          <a:noFill/>
        </p:spPr>
        <p:txBody>
          <a:bodyPr wrap="square" rtlCol="0">
            <a:spAutoFit/>
          </a:bodyPr>
          <a:lstStyle/>
          <a:p>
            <a:r>
              <a:rPr lang="tr-TR" sz="3600" dirty="0" smtClean="0">
                <a:solidFill>
                  <a:srgbClr val="C00000"/>
                </a:solidFill>
              </a:rPr>
              <a:t>Etkili İletişimde Teknikler</a:t>
            </a:r>
            <a:endParaRPr lang="tr-TR" sz="3600" dirty="0">
              <a:solidFill>
                <a:srgbClr val="C00000"/>
              </a:solidFill>
            </a:endParaRPr>
          </a:p>
        </p:txBody>
      </p:sp>
    </p:spTree>
    <p:extLst>
      <p:ext uri="{BB962C8B-B14F-4D97-AF65-F5344CB8AC3E}">
        <p14:creationId xmlns:p14="http://schemas.microsoft.com/office/powerpoint/2010/main" val="112782087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216455"/>
            <a:ext cx="7568418" cy="5016758"/>
          </a:xfrm>
          <a:prstGeom prst="rect">
            <a:avLst/>
          </a:prstGeom>
          <a:noFill/>
        </p:spPr>
        <p:txBody>
          <a:bodyPr wrap="square" rtlCol="0">
            <a:spAutoFit/>
          </a:bodyPr>
          <a:lstStyle/>
          <a:p>
            <a:pPr marL="514350" lvl="0" indent="-514350">
              <a:buFont typeface="+mj-lt"/>
              <a:buAutoNum type="arabicPeriod"/>
            </a:pPr>
            <a:r>
              <a:rPr lang="tr-TR" sz="3200" dirty="0">
                <a:solidFill>
                  <a:srgbClr val="002060"/>
                </a:solidFill>
              </a:rPr>
              <a:t>S</a:t>
            </a:r>
            <a:r>
              <a:rPr lang="tr-TR" sz="3200" dirty="0" smtClean="0">
                <a:solidFill>
                  <a:srgbClr val="002060"/>
                </a:solidFill>
              </a:rPr>
              <a:t>ize </a:t>
            </a:r>
            <a:r>
              <a:rPr lang="tr-TR" sz="3200" dirty="0">
                <a:solidFill>
                  <a:srgbClr val="002060"/>
                </a:solidFill>
              </a:rPr>
              <a:t>akıl danışılmadıkça öğüt </a:t>
            </a:r>
            <a:r>
              <a:rPr lang="tr-TR" sz="3200" dirty="0" smtClean="0">
                <a:solidFill>
                  <a:srgbClr val="002060"/>
                </a:solidFill>
              </a:rPr>
              <a:t>vermeyin.</a:t>
            </a:r>
            <a:endParaRPr lang="tr-TR" sz="3200" dirty="0">
              <a:solidFill>
                <a:srgbClr val="002060"/>
              </a:solidFill>
            </a:endParaRPr>
          </a:p>
          <a:p>
            <a:pPr marL="514350" lvl="0" indent="-514350">
              <a:buFont typeface="+mj-lt"/>
              <a:buAutoNum type="arabicPeriod"/>
            </a:pPr>
            <a:r>
              <a:rPr lang="tr-TR" sz="3200" dirty="0" smtClean="0">
                <a:solidFill>
                  <a:srgbClr val="002060"/>
                </a:solidFill>
              </a:rPr>
              <a:t>Sürekli </a:t>
            </a:r>
            <a:r>
              <a:rPr lang="tr-TR" sz="3200" dirty="0">
                <a:solidFill>
                  <a:srgbClr val="002060"/>
                </a:solidFill>
              </a:rPr>
              <a:t>durumunuzdan yakınıp </a:t>
            </a:r>
            <a:r>
              <a:rPr lang="tr-TR" sz="3200" dirty="0" smtClean="0">
                <a:solidFill>
                  <a:srgbClr val="002060"/>
                </a:solidFill>
              </a:rPr>
              <a:t>durmayın.</a:t>
            </a:r>
            <a:r>
              <a:rPr lang="tr-TR" sz="3200" dirty="0">
                <a:solidFill>
                  <a:srgbClr val="002060"/>
                </a:solidFill>
              </a:rPr>
              <a:t> </a:t>
            </a:r>
          </a:p>
          <a:p>
            <a:pPr marL="514350" lvl="0" indent="-514350">
              <a:buFont typeface="+mj-lt"/>
              <a:buAutoNum type="arabicPeriod"/>
            </a:pPr>
            <a:r>
              <a:rPr lang="tr-TR" sz="3200" dirty="0" smtClean="0">
                <a:solidFill>
                  <a:srgbClr val="002060"/>
                </a:solidFill>
              </a:rPr>
              <a:t>Konuşmanın </a:t>
            </a:r>
            <a:r>
              <a:rPr lang="tr-TR" sz="3200" dirty="0">
                <a:solidFill>
                  <a:srgbClr val="002060"/>
                </a:solidFill>
              </a:rPr>
              <a:t>tadını </a:t>
            </a:r>
            <a:r>
              <a:rPr lang="tr-TR" sz="3200" dirty="0" smtClean="0">
                <a:solidFill>
                  <a:srgbClr val="002060"/>
                </a:solidFill>
              </a:rPr>
              <a:t>kaçırmayın.</a:t>
            </a:r>
            <a:r>
              <a:rPr lang="tr-TR" sz="3200" dirty="0">
                <a:solidFill>
                  <a:srgbClr val="002060"/>
                </a:solidFill>
              </a:rPr>
              <a:t> </a:t>
            </a:r>
          </a:p>
          <a:p>
            <a:pPr marL="514350" lvl="0" indent="-514350">
              <a:buFont typeface="+mj-lt"/>
              <a:buAutoNum type="arabicPeriod"/>
            </a:pPr>
            <a:r>
              <a:rPr lang="tr-TR" sz="3200" dirty="0" smtClean="0">
                <a:solidFill>
                  <a:srgbClr val="002060"/>
                </a:solidFill>
              </a:rPr>
              <a:t>Gereksiz </a:t>
            </a:r>
            <a:r>
              <a:rPr lang="tr-TR" sz="3200" dirty="0">
                <a:solidFill>
                  <a:srgbClr val="002060"/>
                </a:solidFill>
              </a:rPr>
              <a:t>yere </a:t>
            </a:r>
            <a:r>
              <a:rPr lang="tr-TR" sz="3200" dirty="0" smtClean="0">
                <a:solidFill>
                  <a:srgbClr val="002060"/>
                </a:solidFill>
              </a:rPr>
              <a:t>‘Zıtlık’ yapmayın.</a:t>
            </a:r>
            <a:r>
              <a:rPr lang="tr-TR" sz="3200" dirty="0">
                <a:solidFill>
                  <a:srgbClr val="002060"/>
                </a:solidFill>
              </a:rPr>
              <a:t> </a:t>
            </a:r>
          </a:p>
          <a:p>
            <a:pPr marL="514350" lvl="0" indent="-514350">
              <a:buFont typeface="+mj-lt"/>
              <a:buAutoNum type="arabicPeriod"/>
            </a:pPr>
            <a:r>
              <a:rPr lang="tr-TR" sz="3200" dirty="0" smtClean="0">
                <a:solidFill>
                  <a:srgbClr val="002060"/>
                </a:solidFill>
              </a:rPr>
              <a:t>Adil davranın.</a:t>
            </a:r>
            <a:r>
              <a:rPr lang="tr-TR" sz="3200" dirty="0">
                <a:solidFill>
                  <a:srgbClr val="002060"/>
                </a:solidFill>
              </a:rPr>
              <a:t> </a:t>
            </a:r>
          </a:p>
          <a:p>
            <a:pPr marL="514350" lvl="0" indent="-514350">
              <a:buFont typeface="+mj-lt"/>
              <a:buAutoNum type="arabicPeriod"/>
            </a:pPr>
            <a:r>
              <a:rPr lang="tr-TR" sz="3200" dirty="0" smtClean="0">
                <a:solidFill>
                  <a:srgbClr val="002060"/>
                </a:solidFill>
              </a:rPr>
              <a:t>Her </a:t>
            </a:r>
            <a:r>
              <a:rPr lang="tr-TR" sz="3200" dirty="0">
                <a:solidFill>
                  <a:srgbClr val="002060"/>
                </a:solidFill>
              </a:rPr>
              <a:t>yerde ve her zaman sözcülük görevini </a:t>
            </a:r>
            <a:r>
              <a:rPr lang="tr-TR" sz="3200" dirty="0" smtClean="0">
                <a:solidFill>
                  <a:srgbClr val="002060"/>
                </a:solidFill>
              </a:rPr>
              <a:t>üstlenmeyin.</a:t>
            </a:r>
            <a:r>
              <a:rPr lang="tr-TR" sz="3200" dirty="0">
                <a:solidFill>
                  <a:srgbClr val="002060"/>
                </a:solidFill>
              </a:rPr>
              <a:t> </a:t>
            </a:r>
          </a:p>
          <a:p>
            <a:pPr marL="514350" lvl="0" indent="-514350">
              <a:buFont typeface="+mj-lt"/>
              <a:buAutoNum type="arabicPeriod"/>
            </a:pPr>
            <a:r>
              <a:rPr lang="tr-TR" sz="3200" dirty="0">
                <a:solidFill>
                  <a:srgbClr val="002060"/>
                </a:solidFill>
              </a:rPr>
              <a:t>Gereksiz yere </a:t>
            </a:r>
            <a:r>
              <a:rPr lang="tr-TR" sz="3200" dirty="0" smtClean="0">
                <a:solidFill>
                  <a:srgbClr val="002060"/>
                </a:solidFill>
              </a:rPr>
              <a:t>böbürlenmeyin.</a:t>
            </a:r>
            <a:endParaRPr lang="tr-TR" sz="3200" dirty="0">
              <a:solidFill>
                <a:srgbClr val="002060"/>
              </a:solidFill>
            </a:endParaRPr>
          </a:p>
          <a:p>
            <a:pPr marL="514350" lvl="0" indent="-514350">
              <a:buFont typeface="+mj-lt"/>
              <a:buAutoNum type="arabicPeriod"/>
            </a:pPr>
            <a:r>
              <a:rPr lang="tr-TR" sz="3200" dirty="0">
                <a:solidFill>
                  <a:srgbClr val="002060"/>
                </a:solidFill>
              </a:rPr>
              <a:t>B</a:t>
            </a:r>
            <a:r>
              <a:rPr lang="tr-TR" sz="3200" dirty="0" smtClean="0">
                <a:solidFill>
                  <a:srgbClr val="002060"/>
                </a:solidFill>
              </a:rPr>
              <a:t>aşkalarının </a:t>
            </a:r>
            <a:r>
              <a:rPr lang="tr-TR" sz="3200" dirty="0">
                <a:solidFill>
                  <a:srgbClr val="002060"/>
                </a:solidFill>
              </a:rPr>
              <a:t>canını sıkacak </a:t>
            </a:r>
            <a:r>
              <a:rPr lang="tr-TR" sz="3200" dirty="0" smtClean="0">
                <a:solidFill>
                  <a:srgbClr val="002060"/>
                </a:solidFill>
              </a:rPr>
              <a:t>esprilerden kaçının.</a:t>
            </a:r>
            <a:endParaRPr lang="tr-TR" sz="3200" dirty="0">
              <a:solidFill>
                <a:srgbClr val="002060"/>
              </a:solidFill>
            </a:endParaRPr>
          </a:p>
        </p:txBody>
      </p:sp>
      <p:sp>
        <p:nvSpPr>
          <p:cNvPr id="3" name="Metin kutusu 2"/>
          <p:cNvSpPr txBox="1"/>
          <p:nvPr/>
        </p:nvSpPr>
        <p:spPr>
          <a:xfrm>
            <a:off x="787791" y="198510"/>
            <a:ext cx="7132527" cy="646331"/>
          </a:xfrm>
          <a:prstGeom prst="rect">
            <a:avLst/>
          </a:prstGeom>
          <a:noFill/>
        </p:spPr>
        <p:txBody>
          <a:bodyPr wrap="square" rtlCol="0">
            <a:spAutoFit/>
          </a:bodyPr>
          <a:lstStyle/>
          <a:p>
            <a:r>
              <a:rPr lang="tr-TR" sz="3600" dirty="0">
                <a:solidFill>
                  <a:srgbClr val="C00000"/>
                </a:solidFill>
              </a:rPr>
              <a:t>Etkili İletişimde Nezaket Kuralları </a:t>
            </a:r>
          </a:p>
        </p:txBody>
      </p:sp>
    </p:spTree>
    <p:extLst>
      <p:ext uri="{BB962C8B-B14F-4D97-AF65-F5344CB8AC3E}">
        <p14:creationId xmlns:p14="http://schemas.microsoft.com/office/powerpoint/2010/main" val="382158039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216455"/>
            <a:ext cx="7568418" cy="4524315"/>
          </a:xfrm>
          <a:prstGeom prst="rect">
            <a:avLst/>
          </a:prstGeom>
          <a:noFill/>
        </p:spPr>
        <p:txBody>
          <a:bodyPr wrap="square" rtlCol="0">
            <a:spAutoFit/>
          </a:bodyPr>
          <a:lstStyle/>
          <a:p>
            <a:pPr marL="514350" lvl="0" indent="-514350">
              <a:buAutoNum type="arabicPeriod" startAt="9"/>
            </a:pPr>
            <a:r>
              <a:rPr lang="tr-TR" sz="3200" dirty="0" smtClean="0">
                <a:solidFill>
                  <a:srgbClr val="002060"/>
                </a:solidFill>
              </a:rPr>
              <a:t>İnsanları terslemeyin.</a:t>
            </a:r>
            <a:endParaRPr lang="tr-TR" sz="3200" dirty="0">
              <a:solidFill>
                <a:srgbClr val="002060"/>
              </a:solidFill>
            </a:endParaRPr>
          </a:p>
          <a:p>
            <a:pPr marL="514350" lvl="0" indent="-514350">
              <a:buAutoNum type="arabicPeriod" startAt="9"/>
            </a:pPr>
            <a:r>
              <a:rPr lang="tr-TR" sz="3200" dirty="0" smtClean="0">
                <a:solidFill>
                  <a:srgbClr val="002060"/>
                </a:solidFill>
              </a:rPr>
              <a:t>Önemli </a:t>
            </a:r>
            <a:r>
              <a:rPr lang="tr-TR" sz="3200" dirty="0">
                <a:solidFill>
                  <a:srgbClr val="002060"/>
                </a:solidFill>
              </a:rPr>
              <a:t>kişilerin adlarını her lafın arasına </a:t>
            </a:r>
            <a:r>
              <a:rPr lang="tr-TR" sz="3200" dirty="0" smtClean="0">
                <a:solidFill>
                  <a:srgbClr val="002060"/>
                </a:solidFill>
              </a:rPr>
              <a:t>sıkıştırmayın.</a:t>
            </a:r>
            <a:endParaRPr lang="tr-TR" sz="3200" dirty="0">
              <a:solidFill>
                <a:srgbClr val="002060"/>
              </a:solidFill>
            </a:endParaRPr>
          </a:p>
          <a:p>
            <a:pPr marL="514350" lvl="0" indent="-514350">
              <a:buAutoNum type="arabicPeriod" startAt="9"/>
            </a:pPr>
            <a:r>
              <a:rPr lang="tr-TR" sz="3200" dirty="0" smtClean="0">
                <a:solidFill>
                  <a:srgbClr val="002060"/>
                </a:solidFill>
              </a:rPr>
              <a:t>Olduğunuz </a:t>
            </a:r>
            <a:r>
              <a:rPr lang="tr-TR" sz="3200" dirty="0">
                <a:solidFill>
                  <a:srgbClr val="002060"/>
                </a:solidFill>
              </a:rPr>
              <a:t>gibi </a:t>
            </a:r>
            <a:r>
              <a:rPr lang="tr-TR" sz="3200" dirty="0" smtClean="0">
                <a:solidFill>
                  <a:srgbClr val="002060"/>
                </a:solidFill>
              </a:rPr>
              <a:t>görünün.</a:t>
            </a:r>
            <a:endParaRPr lang="tr-TR" sz="3200" dirty="0">
              <a:solidFill>
                <a:srgbClr val="002060"/>
              </a:solidFill>
            </a:endParaRPr>
          </a:p>
          <a:p>
            <a:pPr marL="514350" lvl="0" indent="-514350">
              <a:buAutoNum type="arabicPeriod" startAt="9"/>
            </a:pPr>
            <a:r>
              <a:rPr lang="tr-TR" sz="3200" dirty="0" smtClean="0">
                <a:solidFill>
                  <a:srgbClr val="002060"/>
                </a:solidFill>
              </a:rPr>
              <a:t>Önyargılarınızı </a:t>
            </a:r>
            <a:r>
              <a:rPr lang="tr-TR" sz="3200" dirty="0">
                <a:solidFill>
                  <a:srgbClr val="002060"/>
                </a:solidFill>
              </a:rPr>
              <a:t>açığa </a:t>
            </a:r>
            <a:r>
              <a:rPr lang="tr-TR" sz="3200" dirty="0" smtClean="0">
                <a:solidFill>
                  <a:srgbClr val="002060"/>
                </a:solidFill>
              </a:rPr>
              <a:t>vurmayın.</a:t>
            </a:r>
            <a:endParaRPr lang="tr-TR" sz="3200" dirty="0">
              <a:solidFill>
                <a:srgbClr val="002060"/>
              </a:solidFill>
            </a:endParaRPr>
          </a:p>
          <a:p>
            <a:pPr marL="514350" lvl="0" indent="-514350">
              <a:buAutoNum type="arabicPeriod" startAt="9"/>
            </a:pPr>
            <a:r>
              <a:rPr lang="tr-TR" sz="3200" dirty="0" smtClean="0">
                <a:solidFill>
                  <a:srgbClr val="002060"/>
                </a:solidFill>
              </a:rPr>
              <a:t>Kendinizi </a:t>
            </a:r>
            <a:r>
              <a:rPr lang="tr-TR" sz="3200" dirty="0">
                <a:solidFill>
                  <a:srgbClr val="002060"/>
                </a:solidFill>
              </a:rPr>
              <a:t>ve özelliklerinizi </a:t>
            </a:r>
            <a:r>
              <a:rPr lang="tr-TR" sz="3200" dirty="0" smtClean="0">
                <a:solidFill>
                  <a:srgbClr val="002060"/>
                </a:solidFill>
              </a:rPr>
              <a:t>abartmayın.</a:t>
            </a:r>
            <a:endParaRPr lang="tr-TR" sz="3200" dirty="0">
              <a:solidFill>
                <a:srgbClr val="002060"/>
              </a:solidFill>
            </a:endParaRPr>
          </a:p>
          <a:p>
            <a:pPr marL="514350" lvl="0" indent="-514350">
              <a:buAutoNum type="arabicPeriod" startAt="9"/>
            </a:pPr>
            <a:r>
              <a:rPr lang="tr-TR" sz="3200" dirty="0" smtClean="0">
                <a:solidFill>
                  <a:srgbClr val="002060"/>
                </a:solidFill>
              </a:rPr>
              <a:t>Herkesin </a:t>
            </a:r>
            <a:r>
              <a:rPr lang="tr-TR" sz="3200" dirty="0">
                <a:solidFill>
                  <a:srgbClr val="002060"/>
                </a:solidFill>
              </a:rPr>
              <a:t>işine </a:t>
            </a:r>
            <a:r>
              <a:rPr lang="tr-TR" sz="3200" dirty="0" smtClean="0">
                <a:solidFill>
                  <a:srgbClr val="002060"/>
                </a:solidFill>
              </a:rPr>
              <a:t>karışmayın.</a:t>
            </a:r>
            <a:endParaRPr lang="tr-TR" sz="3200" dirty="0">
              <a:solidFill>
                <a:srgbClr val="002060"/>
              </a:solidFill>
            </a:endParaRPr>
          </a:p>
          <a:p>
            <a:pPr marL="514350" lvl="0" indent="-514350">
              <a:buAutoNum type="arabicPeriod" startAt="9"/>
            </a:pPr>
            <a:r>
              <a:rPr lang="tr-TR" sz="3200" dirty="0" smtClean="0">
                <a:solidFill>
                  <a:srgbClr val="002060"/>
                </a:solidFill>
              </a:rPr>
              <a:t>Üstünlük </a:t>
            </a:r>
            <a:r>
              <a:rPr lang="tr-TR" sz="3200" dirty="0">
                <a:solidFill>
                  <a:srgbClr val="002060"/>
                </a:solidFill>
              </a:rPr>
              <a:t>sağlamaya </a:t>
            </a:r>
            <a:r>
              <a:rPr lang="tr-TR" sz="3200" dirty="0" smtClean="0">
                <a:solidFill>
                  <a:srgbClr val="002060"/>
                </a:solidFill>
              </a:rPr>
              <a:t>çalışmayın.</a:t>
            </a:r>
            <a:endParaRPr lang="tr-TR" sz="3200" dirty="0">
              <a:solidFill>
                <a:srgbClr val="002060"/>
              </a:solidFill>
            </a:endParaRPr>
          </a:p>
          <a:p>
            <a:pPr marL="514350" lvl="0" indent="-514350">
              <a:buAutoNum type="arabicPeriod" startAt="9"/>
            </a:pPr>
            <a:r>
              <a:rPr lang="tr-TR" sz="3200" dirty="0" smtClean="0">
                <a:solidFill>
                  <a:srgbClr val="002060"/>
                </a:solidFill>
              </a:rPr>
              <a:t>Dinlemeyi </a:t>
            </a:r>
            <a:r>
              <a:rPr lang="tr-TR" sz="3200" dirty="0">
                <a:solidFill>
                  <a:srgbClr val="002060"/>
                </a:solidFill>
              </a:rPr>
              <a:t>çok iyi </a:t>
            </a:r>
            <a:r>
              <a:rPr lang="tr-TR" sz="3200" dirty="0" smtClean="0">
                <a:solidFill>
                  <a:srgbClr val="002060"/>
                </a:solidFill>
              </a:rPr>
              <a:t>öğrenin.</a:t>
            </a:r>
            <a:endParaRPr lang="tr-TR" sz="3200" dirty="0">
              <a:solidFill>
                <a:srgbClr val="002060"/>
              </a:solidFill>
            </a:endParaRPr>
          </a:p>
        </p:txBody>
      </p:sp>
      <p:sp>
        <p:nvSpPr>
          <p:cNvPr id="3" name="Metin kutusu 2"/>
          <p:cNvSpPr txBox="1"/>
          <p:nvPr/>
        </p:nvSpPr>
        <p:spPr>
          <a:xfrm>
            <a:off x="787791" y="198510"/>
            <a:ext cx="7132527" cy="646331"/>
          </a:xfrm>
          <a:prstGeom prst="rect">
            <a:avLst/>
          </a:prstGeom>
          <a:noFill/>
        </p:spPr>
        <p:txBody>
          <a:bodyPr wrap="square" rtlCol="0">
            <a:spAutoFit/>
          </a:bodyPr>
          <a:lstStyle/>
          <a:p>
            <a:r>
              <a:rPr lang="tr-TR" sz="3600" dirty="0">
                <a:solidFill>
                  <a:srgbClr val="C00000"/>
                </a:solidFill>
              </a:rPr>
              <a:t>Etkili İletişimde Nezaket Kuralları </a:t>
            </a:r>
          </a:p>
        </p:txBody>
      </p:sp>
    </p:spTree>
    <p:extLst>
      <p:ext uri="{BB962C8B-B14F-4D97-AF65-F5344CB8AC3E}">
        <p14:creationId xmlns:p14="http://schemas.microsoft.com/office/powerpoint/2010/main" val="342037404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7228"/>
            <a:ext cx="9144000" cy="5720771"/>
          </a:xfrm>
          <a:prstGeom prst="rect">
            <a:avLst/>
          </a:prstGeom>
        </p:spPr>
      </p:pic>
      <p:sp>
        <p:nvSpPr>
          <p:cNvPr id="3" name="Metin kutusu 2"/>
          <p:cNvSpPr txBox="1"/>
          <p:nvPr/>
        </p:nvSpPr>
        <p:spPr>
          <a:xfrm>
            <a:off x="1282798" y="198510"/>
            <a:ext cx="6578405" cy="1015663"/>
          </a:xfrm>
          <a:prstGeom prst="rect">
            <a:avLst/>
          </a:prstGeom>
          <a:noFill/>
        </p:spPr>
        <p:txBody>
          <a:bodyPr wrap="square" rtlCol="0">
            <a:spAutoFit/>
          </a:bodyPr>
          <a:lstStyle/>
          <a:p>
            <a:pPr algn="ctr"/>
            <a:r>
              <a:rPr lang="tr-TR" sz="6000" dirty="0">
                <a:solidFill>
                  <a:srgbClr val="C00000"/>
                </a:solidFill>
              </a:rPr>
              <a:t>Kelime ve </a:t>
            </a:r>
            <a:r>
              <a:rPr lang="tr-TR" sz="6000" dirty="0" smtClean="0">
                <a:solidFill>
                  <a:srgbClr val="C00000"/>
                </a:solidFill>
              </a:rPr>
              <a:t>Kavramlar</a:t>
            </a:r>
            <a:endParaRPr lang="tr-TR" sz="6000" dirty="0">
              <a:solidFill>
                <a:srgbClr val="C00000"/>
              </a:solidFill>
            </a:endParaRPr>
          </a:p>
        </p:txBody>
      </p:sp>
    </p:spTree>
    <p:extLst>
      <p:ext uri="{BB962C8B-B14F-4D97-AF65-F5344CB8AC3E}">
        <p14:creationId xmlns:p14="http://schemas.microsoft.com/office/powerpoint/2010/main" val="220461860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098393"/>
            <a:ext cx="7568418" cy="5170646"/>
          </a:xfrm>
          <a:prstGeom prst="rect">
            <a:avLst/>
          </a:prstGeom>
          <a:noFill/>
        </p:spPr>
        <p:txBody>
          <a:bodyPr wrap="square" rtlCol="0">
            <a:spAutoFit/>
          </a:bodyPr>
          <a:lstStyle/>
          <a:p>
            <a:pPr lvl="0"/>
            <a:r>
              <a:rPr lang="tr-TR" sz="3000" dirty="0" smtClean="0">
                <a:solidFill>
                  <a:srgbClr val="C00000"/>
                </a:solidFill>
              </a:rPr>
              <a:t>Kelimeler doğru </a:t>
            </a:r>
            <a:r>
              <a:rPr lang="tr-TR" sz="3000" dirty="0">
                <a:solidFill>
                  <a:srgbClr val="C00000"/>
                </a:solidFill>
              </a:rPr>
              <a:t>kullanma neden önemlidir?</a:t>
            </a:r>
          </a:p>
          <a:p>
            <a:r>
              <a:rPr lang="tr-TR" sz="3000" dirty="0" smtClean="0">
                <a:solidFill>
                  <a:srgbClr val="002060"/>
                </a:solidFill>
              </a:rPr>
              <a:t>Hepimiz </a:t>
            </a:r>
            <a:r>
              <a:rPr lang="tr-TR" sz="3000" dirty="0">
                <a:solidFill>
                  <a:srgbClr val="002060"/>
                </a:solidFill>
              </a:rPr>
              <a:t>hayatımızın her alanında iletişim kuruyoruz. </a:t>
            </a:r>
            <a:r>
              <a:rPr lang="tr-TR" sz="3000" dirty="0" smtClean="0">
                <a:solidFill>
                  <a:srgbClr val="002060"/>
                </a:solidFill>
              </a:rPr>
              <a:t>Sosyal iletişimde kelime </a:t>
            </a:r>
            <a:r>
              <a:rPr lang="tr-TR" sz="3000" dirty="0">
                <a:solidFill>
                  <a:srgbClr val="002060"/>
                </a:solidFill>
              </a:rPr>
              <a:t>ve kullandığımız kavramlar çok büyük ölçüde yaptığımız işin belirleyicisi olacaktır. </a:t>
            </a:r>
          </a:p>
          <a:p>
            <a:r>
              <a:rPr lang="tr-TR" sz="3000" dirty="0">
                <a:solidFill>
                  <a:srgbClr val="002060"/>
                </a:solidFill>
              </a:rPr>
              <a:t>Burada </a:t>
            </a:r>
            <a:r>
              <a:rPr lang="tr-TR" sz="3000" dirty="0" err="1">
                <a:solidFill>
                  <a:srgbClr val="002060"/>
                </a:solidFill>
              </a:rPr>
              <a:t>Masaru</a:t>
            </a:r>
            <a:r>
              <a:rPr lang="tr-TR" sz="3000" dirty="0">
                <a:solidFill>
                  <a:srgbClr val="002060"/>
                </a:solidFill>
              </a:rPr>
              <a:t> </a:t>
            </a:r>
            <a:r>
              <a:rPr lang="tr-TR" sz="3000" dirty="0" err="1">
                <a:solidFill>
                  <a:srgbClr val="002060"/>
                </a:solidFill>
              </a:rPr>
              <a:t>Emoto</a:t>
            </a:r>
            <a:r>
              <a:rPr lang="tr-TR" sz="3000" dirty="0">
                <a:solidFill>
                  <a:srgbClr val="002060"/>
                </a:solidFill>
              </a:rPr>
              <a:t> ve deneylerinden bazı bilgiler bulacaksınız.</a:t>
            </a:r>
          </a:p>
          <a:p>
            <a:r>
              <a:rPr lang="tr-TR" sz="3000" dirty="0">
                <a:solidFill>
                  <a:srgbClr val="002060"/>
                </a:solidFill>
              </a:rPr>
              <a:t>Japon araştırmacı </a:t>
            </a:r>
            <a:r>
              <a:rPr lang="tr-TR" sz="3000" dirty="0" err="1">
                <a:solidFill>
                  <a:srgbClr val="002060"/>
                </a:solidFill>
              </a:rPr>
              <a:t>Masaru</a:t>
            </a:r>
            <a:r>
              <a:rPr lang="tr-TR" sz="3000" dirty="0">
                <a:solidFill>
                  <a:srgbClr val="002060"/>
                </a:solidFill>
              </a:rPr>
              <a:t> Emoto’nun bütün dünyada büyük yankı uyandıran su kristalleri fotoğraflarını içeren "Suyun Gizli Mesajı" adı altında bir kitabı bulunuyor</a:t>
            </a:r>
            <a:r>
              <a:rPr lang="tr-TR" sz="3000" dirty="0" smtClean="0">
                <a:solidFill>
                  <a:srgbClr val="002060"/>
                </a:solidFill>
              </a:rPr>
              <a:t>.</a:t>
            </a:r>
            <a:endParaRPr lang="tr-TR" sz="3000" dirty="0">
              <a:solidFill>
                <a:srgbClr val="002060"/>
              </a:solidFill>
            </a:endParaRPr>
          </a:p>
        </p:txBody>
      </p:sp>
      <p:sp>
        <p:nvSpPr>
          <p:cNvPr id="3" name="Metin kutusu 2"/>
          <p:cNvSpPr txBox="1"/>
          <p:nvPr/>
        </p:nvSpPr>
        <p:spPr>
          <a:xfrm>
            <a:off x="787791" y="198510"/>
            <a:ext cx="5465091" cy="646331"/>
          </a:xfrm>
          <a:prstGeom prst="rect">
            <a:avLst/>
          </a:prstGeom>
          <a:noFill/>
        </p:spPr>
        <p:txBody>
          <a:bodyPr wrap="square" rtlCol="0">
            <a:spAutoFit/>
          </a:bodyPr>
          <a:lstStyle/>
          <a:p>
            <a:r>
              <a:rPr lang="tr-TR" sz="3600" dirty="0">
                <a:solidFill>
                  <a:srgbClr val="C00000"/>
                </a:solidFill>
              </a:rPr>
              <a:t>Kelime ve </a:t>
            </a:r>
            <a:r>
              <a:rPr lang="tr-TR" sz="3600" dirty="0" smtClean="0">
                <a:solidFill>
                  <a:srgbClr val="C00000"/>
                </a:solidFill>
              </a:rPr>
              <a:t>kavramlar</a:t>
            </a:r>
            <a:endParaRPr lang="tr-TR" sz="3500" dirty="0">
              <a:solidFill>
                <a:srgbClr val="C00000"/>
              </a:solidFill>
            </a:endParaRPr>
          </a:p>
        </p:txBody>
      </p:sp>
    </p:spTree>
    <p:extLst>
      <p:ext uri="{BB962C8B-B14F-4D97-AF65-F5344CB8AC3E}">
        <p14:creationId xmlns:p14="http://schemas.microsoft.com/office/powerpoint/2010/main" val="426549179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098393"/>
            <a:ext cx="7568418" cy="5170646"/>
          </a:xfrm>
          <a:prstGeom prst="rect">
            <a:avLst/>
          </a:prstGeom>
          <a:noFill/>
        </p:spPr>
        <p:txBody>
          <a:bodyPr wrap="square" rtlCol="0">
            <a:spAutoFit/>
          </a:bodyPr>
          <a:lstStyle/>
          <a:p>
            <a:r>
              <a:rPr lang="tr-TR" sz="3000" dirty="0" smtClean="0">
                <a:solidFill>
                  <a:srgbClr val="002060"/>
                </a:solidFill>
              </a:rPr>
              <a:t>Emoto'nun </a:t>
            </a:r>
            <a:r>
              <a:rPr lang="tr-TR" sz="3000" dirty="0">
                <a:solidFill>
                  <a:srgbClr val="002060"/>
                </a:solidFill>
              </a:rPr>
              <a:t>2 farklı araştırması daha var ve bu iki araştırma bize kelimelerin ve düşüncelerin gücünü gösteriyor.</a:t>
            </a:r>
          </a:p>
          <a:p>
            <a:endParaRPr lang="tr-TR" sz="3000" dirty="0" smtClean="0">
              <a:solidFill>
                <a:srgbClr val="002060"/>
              </a:solidFill>
            </a:endParaRPr>
          </a:p>
          <a:p>
            <a:r>
              <a:rPr lang="tr-TR" sz="3000" dirty="0" smtClean="0">
                <a:solidFill>
                  <a:srgbClr val="002060"/>
                </a:solidFill>
              </a:rPr>
              <a:t>ilk </a:t>
            </a:r>
            <a:r>
              <a:rPr lang="tr-TR" sz="3000" dirty="0">
                <a:solidFill>
                  <a:srgbClr val="002060"/>
                </a:solidFill>
              </a:rPr>
              <a:t>araştırmasına göre sevgi sözcükleri ve klasik müzik, su kristallerini güzelleştiriyor. Olumsuz sözler ve sesler kristalin yapısını bozuyor. Bunu çeşitli deneyler ile kanıtlıyor. Suyun moleküler yapısının insanların düşüncelerinden, sözcüklerinden ve dinlemiş olduğu müzikten etkilendiğini belirliyor</a:t>
            </a:r>
            <a:r>
              <a:rPr lang="tr-TR" sz="3000" dirty="0" smtClean="0">
                <a:solidFill>
                  <a:srgbClr val="002060"/>
                </a:solidFill>
              </a:rPr>
              <a:t>.</a:t>
            </a:r>
            <a:endParaRPr lang="tr-TR" sz="3000" dirty="0">
              <a:solidFill>
                <a:srgbClr val="002060"/>
              </a:solidFill>
            </a:endParaRPr>
          </a:p>
        </p:txBody>
      </p:sp>
      <p:sp>
        <p:nvSpPr>
          <p:cNvPr id="3" name="Metin kutusu 2"/>
          <p:cNvSpPr txBox="1"/>
          <p:nvPr/>
        </p:nvSpPr>
        <p:spPr>
          <a:xfrm>
            <a:off x="787791" y="198510"/>
            <a:ext cx="5465091" cy="646331"/>
          </a:xfrm>
          <a:prstGeom prst="rect">
            <a:avLst/>
          </a:prstGeom>
          <a:noFill/>
        </p:spPr>
        <p:txBody>
          <a:bodyPr wrap="square" rtlCol="0">
            <a:spAutoFit/>
          </a:bodyPr>
          <a:lstStyle/>
          <a:p>
            <a:r>
              <a:rPr lang="tr-TR" sz="3600" dirty="0">
                <a:solidFill>
                  <a:srgbClr val="C00000"/>
                </a:solidFill>
              </a:rPr>
              <a:t>Kelime ve </a:t>
            </a:r>
            <a:r>
              <a:rPr lang="tr-TR" sz="3600" dirty="0" smtClean="0">
                <a:solidFill>
                  <a:srgbClr val="C00000"/>
                </a:solidFill>
              </a:rPr>
              <a:t>kavramlar</a:t>
            </a:r>
            <a:endParaRPr lang="tr-TR" sz="3500" dirty="0">
              <a:solidFill>
                <a:srgbClr val="C00000"/>
              </a:solidFill>
            </a:endParaRPr>
          </a:p>
        </p:txBody>
      </p:sp>
    </p:spTree>
    <p:extLst>
      <p:ext uri="{BB962C8B-B14F-4D97-AF65-F5344CB8AC3E}">
        <p14:creationId xmlns:p14="http://schemas.microsoft.com/office/powerpoint/2010/main" val="111623483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074510"/>
            <a:ext cx="7568418" cy="4708981"/>
          </a:xfrm>
          <a:prstGeom prst="rect">
            <a:avLst/>
          </a:prstGeom>
          <a:noFill/>
        </p:spPr>
        <p:txBody>
          <a:bodyPr wrap="square" rtlCol="0">
            <a:spAutoFit/>
          </a:bodyPr>
          <a:lstStyle/>
          <a:p>
            <a:r>
              <a:rPr lang="tr-TR" sz="3000" dirty="0" smtClean="0">
                <a:solidFill>
                  <a:srgbClr val="002060"/>
                </a:solidFill>
              </a:rPr>
              <a:t>Bir </a:t>
            </a:r>
            <a:r>
              <a:rPr lang="tr-TR" sz="3000" dirty="0">
                <a:solidFill>
                  <a:srgbClr val="002060"/>
                </a:solidFill>
              </a:rPr>
              <a:t>diğer deney ise pirinçler üzerinde yapılıyor. Benzer sonuçlara ulaşılıyor.</a:t>
            </a:r>
          </a:p>
          <a:p>
            <a:endParaRPr lang="tr-TR" sz="3000" dirty="0" smtClean="0">
              <a:solidFill>
                <a:srgbClr val="002060"/>
              </a:solidFill>
            </a:endParaRPr>
          </a:p>
          <a:p>
            <a:r>
              <a:rPr lang="tr-TR" sz="3000" dirty="0" smtClean="0">
                <a:solidFill>
                  <a:srgbClr val="002060"/>
                </a:solidFill>
              </a:rPr>
              <a:t>Olumsuz </a:t>
            </a:r>
            <a:r>
              <a:rPr lang="tr-TR" sz="3000" dirty="0">
                <a:solidFill>
                  <a:srgbClr val="002060"/>
                </a:solidFill>
              </a:rPr>
              <a:t>düşüncenin de olumsuz kelimelerin de, insanlar üzerindeki etkisi bazen gözle görülmese de oldukça etkili olduğunu söyleyebiliriz. </a:t>
            </a:r>
            <a:endParaRPr lang="tr-TR" sz="3000" dirty="0" smtClean="0">
              <a:solidFill>
                <a:srgbClr val="002060"/>
              </a:solidFill>
            </a:endParaRPr>
          </a:p>
          <a:p>
            <a:endParaRPr lang="tr-TR" sz="3000" dirty="0">
              <a:solidFill>
                <a:srgbClr val="002060"/>
              </a:solidFill>
            </a:endParaRPr>
          </a:p>
          <a:p>
            <a:r>
              <a:rPr lang="tr-TR" sz="3000" dirty="0" smtClean="0">
                <a:solidFill>
                  <a:srgbClr val="002060"/>
                </a:solidFill>
              </a:rPr>
              <a:t>Su </a:t>
            </a:r>
            <a:r>
              <a:rPr lang="tr-TR" sz="3000" dirty="0">
                <a:solidFill>
                  <a:srgbClr val="002060"/>
                </a:solidFill>
              </a:rPr>
              <a:t>ve pirinç bu kadar etkileniyorsa tüm bunlardan kişiler nasıl etkilenir</a:t>
            </a:r>
            <a:r>
              <a:rPr lang="tr-TR" sz="3000" dirty="0" smtClean="0">
                <a:solidFill>
                  <a:srgbClr val="002060"/>
                </a:solidFill>
              </a:rPr>
              <a:t>?</a:t>
            </a:r>
            <a:endParaRPr lang="tr-TR" sz="3000" dirty="0">
              <a:solidFill>
                <a:srgbClr val="002060"/>
              </a:solidFill>
            </a:endParaRPr>
          </a:p>
        </p:txBody>
      </p:sp>
      <p:sp>
        <p:nvSpPr>
          <p:cNvPr id="3" name="Metin kutusu 2"/>
          <p:cNvSpPr txBox="1"/>
          <p:nvPr/>
        </p:nvSpPr>
        <p:spPr>
          <a:xfrm>
            <a:off x="787791" y="198510"/>
            <a:ext cx="5465091" cy="646331"/>
          </a:xfrm>
          <a:prstGeom prst="rect">
            <a:avLst/>
          </a:prstGeom>
          <a:noFill/>
        </p:spPr>
        <p:txBody>
          <a:bodyPr wrap="square" rtlCol="0">
            <a:spAutoFit/>
          </a:bodyPr>
          <a:lstStyle/>
          <a:p>
            <a:r>
              <a:rPr lang="tr-TR" sz="3600" dirty="0">
                <a:solidFill>
                  <a:srgbClr val="C00000"/>
                </a:solidFill>
              </a:rPr>
              <a:t>Kelime ve </a:t>
            </a:r>
            <a:r>
              <a:rPr lang="tr-TR" sz="3600" dirty="0" smtClean="0">
                <a:solidFill>
                  <a:srgbClr val="C00000"/>
                </a:solidFill>
              </a:rPr>
              <a:t>kavramlar</a:t>
            </a:r>
            <a:endParaRPr lang="tr-TR" sz="3500" dirty="0">
              <a:solidFill>
                <a:srgbClr val="C00000"/>
              </a:solidFill>
            </a:endParaRPr>
          </a:p>
        </p:txBody>
      </p:sp>
    </p:spTree>
    <p:extLst>
      <p:ext uri="{BB962C8B-B14F-4D97-AF65-F5344CB8AC3E}">
        <p14:creationId xmlns:p14="http://schemas.microsoft.com/office/powerpoint/2010/main" val="4182341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459230"/>
            <a:ext cx="7568418" cy="3939540"/>
          </a:xfrm>
          <a:prstGeom prst="rect">
            <a:avLst/>
          </a:prstGeom>
          <a:noFill/>
        </p:spPr>
        <p:txBody>
          <a:bodyPr wrap="square" rtlCol="0">
            <a:spAutoFit/>
          </a:bodyPr>
          <a:lstStyle/>
          <a:p>
            <a:pPr algn="ctr"/>
            <a:r>
              <a:rPr lang="tr-TR" sz="5000" dirty="0" smtClean="0">
                <a:solidFill>
                  <a:srgbClr val="002060"/>
                </a:solidFill>
              </a:rPr>
              <a:t>“</a:t>
            </a:r>
            <a:r>
              <a:rPr lang="tr-TR" sz="5000" dirty="0">
                <a:solidFill>
                  <a:srgbClr val="002060"/>
                </a:solidFill>
              </a:rPr>
              <a:t>Enformasyon” bazen “iletişimle” karışır!</a:t>
            </a:r>
          </a:p>
          <a:p>
            <a:pPr algn="ctr"/>
            <a:r>
              <a:rPr lang="tr-TR" sz="5000" dirty="0">
                <a:solidFill>
                  <a:srgbClr val="002060"/>
                </a:solidFill>
              </a:rPr>
              <a:t>Amir, bilgi verir ama işle alakalı görevi vermez. </a:t>
            </a:r>
          </a:p>
          <a:p>
            <a:pPr algn="ctr"/>
            <a:r>
              <a:rPr lang="tr-TR" sz="5000" dirty="0">
                <a:solidFill>
                  <a:srgbClr val="002060"/>
                </a:solidFill>
              </a:rPr>
              <a:t>Çalışanın kafası karışır…</a:t>
            </a:r>
          </a:p>
        </p:txBody>
      </p:sp>
      <p:sp>
        <p:nvSpPr>
          <p:cNvPr id="3" name="Metin kutusu 2"/>
          <p:cNvSpPr txBox="1"/>
          <p:nvPr/>
        </p:nvSpPr>
        <p:spPr>
          <a:xfrm>
            <a:off x="787791" y="198510"/>
            <a:ext cx="7952797" cy="630942"/>
          </a:xfrm>
          <a:prstGeom prst="rect">
            <a:avLst/>
          </a:prstGeom>
          <a:noFill/>
        </p:spPr>
        <p:txBody>
          <a:bodyPr wrap="square" rtlCol="0">
            <a:spAutoFit/>
          </a:bodyPr>
          <a:lstStyle/>
          <a:p>
            <a:r>
              <a:rPr lang="tr-TR" sz="3500" dirty="0">
                <a:solidFill>
                  <a:srgbClr val="C00000"/>
                </a:solidFill>
              </a:rPr>
              <a:t>İş yerinde iletişim sorunu </a:t>
            </a:r>
            <a:r>
              <a:rPr lang="tr-TR" sz="3500" dirty="0" smtClean="0">
                <a:solidFill>
                  <a:srgbClr val="C00000"/>
                </a:solidFill>
              </a:rPr>
              <a:t>nasıl </a:t>
            </a:r>
            <a:r>
              <a:rPr lang="tr-TR" sz="3500" dirty="0">
                <a:solidFill>
                  <a:srgbClr val="C00000"/>
                </a:solidFill>
              </a:rPr>
              <a:t>oluşur?</a:t>
            </a:r>
          </a:p>
        </p:txBody>
      </p:sp>
    </p:spTree>
    <p:extLst>
      <p:ext uri="{BB962C8B-B14F-4D97-AF65-F5344CB8AC3E}">
        <p14:creationId xmlns:p14="http://schemas.microsoft.com/office/powerpoint/2010/main" val="340767104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098393"/>
            <a:ext cx="7568418" cy="4708981"/>
          </a:xfrm>
          <a:prstGeom prst="rect">
            <a:avLst/>
          </a:prstGeom>
          <a:noFill/>
        </p:spPr>
        <p:txBody>
          <a:bodyPr wrap="square" rtlCol="0">
            <a:spAutoFit/>
          </a:bodyPr>
          <a:lstStyle/>
          <a:p>
            <a:r>
              <a:rPr lang="tr-TR" sz="3000" dirty="0" smtClean="0">
                <a:solidFill>
                  <a:srgbClr val="002060"/>
                </a:solidFill>
              </a:rPr>
              <a:t>Cümleleriniz </a:t>
            </a:r>
            <a:r>
              <a:rPr lang="tr-TR" sz="3000" dirty="0">
                <a:solidFill>
                  <a:srgbClr val="002060"/>
                </a:solidFill>
              </a:rPr>
              <a:t>ve davranışlarınız ile daima;</a:t>
            </a:r>
          </a:p>
          <a:p>
            <a:r>
              <a:rPr lang="tr-TR" sz="3000" dirty="0">
                <a:solidFill>
                  <a:srgbClr val="002060"/>
                </a:solidFill>
              </a:rPr>
              <a:t>Kişilerin kendilerini önemli ve değerli hissetmelerini sağlayın ve bunu dürüst ve doğal yollarla yapın. </a:t>
            </a:r>
            <a:endParaRPr lang="tr-TR" sz="3000" dirty="0" smtClean="0">
              <a:solidFill>
                <a:srgbClr val="002060"/>
              </a:solidFill>
            </a:endParaRPr>
          </a:p>
          <a:p>
            <a:endParaRPr lang="tr-TR" sz="3000" dirty="0">
              <a:solidFill>
                <a:srgbClr val="002060"/>
              </a:solidFill>
            </a:endParaRPr>
          </a:p>
          <a:p>
            <a:r>
              <a:rPr lang="tr-TR" sz="3000" dirty="0" smtClean="0">
                <a:solidFill>
                  <a:srgbClr val="002060"/>
                </a:solidFill>
              </a:rPr>
              <a:t>Yapabildikleri </a:t>
            </a:r>
            <a:r>
              <a:rPr lang="tr-TR" sz="3000" dirty="0">
                <a:solidFill>
                  <a:srgbClr val="002060"/>
                </a:solidFill>
              </a:rPr>
              <a:t>olumlu bir şeye odaklanın ve onun hakkında konuşun. </a:t>
            </a:r>
            <a:endParaRPr lang="tr-TR" sz="3000" dirty="0" smtClean="0">
              <a:solidFill>
                <a:srgbClr val="002060"/>
              </a:solidFill>
            </a:endParaRPr>
          </a:p>
          <a:p>
            <a:endParaRPr lang="tr-TR" sz="3000" dirty="0">
              <a:solidFill>
                <a:srgbClr val="002060"/>
              </a:solidFill>
            </a:endParaRPr>
          </a:p>
          <a:p>
            <a:r>
              <a:rPr lang="tr-TR" sz="3000" dirty="0" smtClean="0">
                <a:solidFill>
                  <a:srgbClr val="002060"/>
                </a:solidFill>
              </a:rPr>
              <a:t>Bu </a:t>
            </a:r>
            <a:r>
              <a:rPr lang="tr-TR" sz="3000" dirty="0">
                <a:solidFill>
                  <a:srgbClr val="002060"/>
                </a:solidFill>
              </a:rPr>
              <a:t>çok basit gibi görünen bir şey bile olabilir. Ancak sonuç etkili olacaktır</a:t>
            </a:r>
            <a:r>
              <a:rPr lang="tr-TR" sz="3000" dirty="0" smtClean="0">
                <a:solidFill>
                  <a:srgbClr val="002060"/>
                </a:solidFill>
              </a:rPr>
              <a:t>.</a:t>
            </a:r>
            <a:endParaRPr lang="tr-TR" sz="3000" dirty="0">
              <a:solidFill>
                <a:srgbClr val="002060"/>
              </a:solidFill>
            </a:endParaRPr>
          </a:p>
        </p:txBody>
      </p:sp>
      <p:sp>
        <p:nvSpPr>
          <p:cNvPr id="3" name="Metin kutusu 2"/>
          <p:cNvSpPr txBox="1"/>
          <p:nvPr/>
        </p:nvSpPr>
        <p:spPr>
          <a:xfrm>
            <a:off x="787791" y="198510"/>
            <a:ext cx="5465091" cy="646331"/>
          </a:xfrm>
          <a:prstGeom prst="rect">
            <a:avLst/>
          </a:prstGeom>
          <a:noFill/>
        </p:spPr>
        <p:txBody>
          <a:bodyPr wrap="square" rtlCol="0">
            <a:spAutoFit/>
          </a:bodyPr>
          <a:lstStyle/>
          <a:p>
            <a:r>
              <a:rPr lang="tr-TR" sz="3600" dirty="0">
                <a:solidFill>
                  <a:srgbClr val="C00000"/>
                </a:solidFill>
              </a:rPr>
              <a:t>Kelime ve </a:t>
            </a:r>
            <a:r>
              <a:rPr lang="tr-TR" sz="3600" dirty="0" smtClean="0">
                <a:solidFill>
                  <a:srgbClr val="C00000"/>
                </a:solidFill>
              </a:rPr>
              <a:t>kavramlar</a:t>
            </a:r>
            <a:endParaRPr lang="tr-TR" sz="3500" dirty="0">
              <a:solidFill>
                <a:srgbClr val="C00000"/>
              </a:solidFill>
            </a:endParaRPr>
          </a:p>
        </p:txBody>
      </p:sp>
    </p:spTree>
    <p:extLst>
      <p:ext uri="{BB962C8B-B14F-4D97-AF65-F5344CB8AC3E}">
        <p14:creationId xmlns:p14="http://schemas.microsoft.com/office/powerpoint/2010/main" val="313079035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018488"/>
            <a:ext cx="7568418" cy="5170646"/>
          </a:xfrm>
          <a:prstGeom prst="rect">
            <a:avLst/>
          </a:prstGeom>
          <a:noFill/>
        </p:spPr>
        <p:txBody>
          <a:bodyPr wrap="square" rtlCol="0">
            <a:spAutoFit/>
          </a:bodyPr>
          <a:lstStyle/>
          <a:p>
            <a:r>
              <a:rPr lang="tr-TR" sz="3000" dirty="0" smtClean="0">
                <a:solidFill>
                  <a:srgbClr val="002060"/>
                </a:solidFill>
              </a:rPr>
              <a:t>Kişilerin </a:t>
            </a:r>
            <a:r>
              <a:rPr lang="tr-TR" sz="3000" dirty="0">
                <a:solidFill>
                  <a:srgbClr val="002060"/>
                </a:solidFill>
              </a:rPr>
              <a:t>adlarını hemen öğrenin ve ismi ile hitap edin.</a:t>
            </a:r>
          </a:p>
          <a:p>
            <a:endParaRPr lang="tr-TR" sz="3000" dirty="0" smtClean="0">
              <a:solidFill>
                <a:srgbClr val="002060"/>
              </a:solidFill>
            </a:endParaRPr>
          </a:p>
          <a:p>
            <a:r>
              <a:rPr lang="tr-TR" sz="3000" dirty="0" smtClean="0">
                <a:solidFill>
                  <a:srgbClr val="002060"/>
                </a:solidFill>
              </a:rPr>
              <a:t>Gülümseyin</a:t>
            </a:r>
            <a:r>
              <a:rPr lang="tr-TR" sz="3000" dirty="0">
                <a:solidFill>
                  <a:srgbClr val="002060"/>
                </a:solidFill>
              </a:rPr>
              <a:t>.</a:t>
            </a:r>
          </a:p>
          <a:p>
            <a:endParaRPr lang="tr-TR" sz="3000" dirty="0" smtClean="0">
              <a:solidFill>
                <a:srgbClr val="002060"/>
              </a:solidFill>
            </a:endParaRPr>
          </a:p>
          <a:p>
            <a:r>
              <a:rPr lang="tr-TR" sz="3000" dirty="0" smtClean="0">
                <a:solidFill>
                  <a:srgbClr val="002060"/>
                </a:solidFill>
              </a:rPr>
              <a:t>Kişilere </a:t>
            </a:r>
            <a:r>
              <a:rPr lang="tr-TR" sz="3000" dirty="0">
                <a:solidFill>
                  <a:srgbClr val="002060"/>
                </a:solidFill>
              </a:rPr>
              <a:t>saygı duyun ve onların kendilerine saygı duymasına yardımcı olun.</a:t>
            </a:r>
          </a:p>
          <a:p>
            <a:endParaRPr lang="tr-TR" sz="3000" dirty="0" smtClean="0">
              <a:solidFill>
                <a:srgbClr val="002060"/>
              </a:solidFill>
            </a:endParaRPr>
          </a:p>
          <a:p>
            <a:r>
              <a:rPr lang="tr-TR" sz="3000" dirty="0" smtClean="0">
                <a:solidFill>
                  <a:srgbClr val="002060"/>
                </a:solidFill>
              </a:rPr>
              <a:t>Teşekkür </a:t>
            </a:r>
            <a:r>
              <a:rPr lang="tr-TR" sz="3000" dirty="0">
                <a:solidFill>
                  <a:srgbClr val="002060"/>
                </a:solidFill>
              </a:rPr>
              <a:t>edin.</a:t>
            </a:r>
          </a:p>
          <a:p>
            <a:endParaRPr lang="tr-TR" sz="3000" dirty="0" smtClean="0">
              <a:solidFill>
                <a:srgbClr val="002060"/>
              </a:solidFill>
            </a:endParaRPr>
          </a:p>
          <a:p>
            <a:r>
              <a:rPr lang="tr-TR" sz="3000" dirty="0" smtClean="0">
                <a:solidFill>
                  <a:srgbClr val="002060"/>
                </a:solidFill>
              </a:rPr>
              <a:t>Açık </a:t>
            </a:r>
            <a:r>
              <a:rPr lang="tr-TR" sz="3000" dirty="0">
                <a:solidFill>
                  <a:srgbClr val="002060"/>
                </a:solidFill>
              </a:rPr>
              <a:t>olun</a:t>
            </a:r>
            <a:r>
              <a:rPr lang="tr-TR" sz="3000" dirty="0" smtClean="0">
                <a:solidFill>
                  <a:srgbClr val="002060"/>
                </a:solidFill>
              </a:rPr>
              <a:t>.</a:t>
            </a:r>
            <a:endParaRPr lang="tr-TR" sz="3000" dirty="0">
              <a:solidFill>
                <a:srgbClr val="002060"/>
              </a:solidFill>
            </a:endParaRPr>
          </a:p>
        </p:txBody>
      </p:sp>
      <p:sp>
        <p:nvSpPr>
          <p:cNvPr id="3" name="Metin kutusu 2"/>
          <p:cNvSpPr txBox="1"/>
          <p:nvPr/>
        </p:nvSpPr>
        <p:spPr>
          <a:xfrm>
            <a:off x="787791" y="198510"/>
            <a:ext cx="5465091" cy="646331"/>
          </a:xfrm>
          <a:prstGeom prst="rect">
            <a:avLst/>
          </a:prstGeom>
          <a:noFill/>
        </p:spPr>
        <p:txBody>
          <a:bodyPr wrap="square" rtlCol="0">
            <a:spAutoFit/>
          </a:bodyPr>
          <a:lstStyle/>
          <a:p>
            <a:r>
              <a:rPr lang="tr-TR" sz="3600" dirty="0">
                <a:solidFill>
                  <a:srgbClr val="C00000"/>
                </a:solidFill>
              </a:rPr>
              <a:t>Kelime ve </a:t>
            </a:r>
            <a:r>
              <a:rPr lang="tr-TR" sz="3600" dirty="0" smtClean="0">
                <a:solidFill>
                  <a:srgbClr val="C00000"/>
                </a:solidFill>
              </a:rPr>
              <a:t>kavramlar</a:t>
            </a:r>
            <a:endParaRPr lang="tr-TR" sz="3500" dirty="0">
              <a:solidFill>
                <a:srgbClr val="C00000"/>
              </a:solidFill>
            </a:endParaRPr>
          </a:p>
        </p:txBody>
      </p:sp>
    </p:spTree>
    <p:extLst>
      <p:ext uri="{BB962C8B-B14F-4D97-AF65-F5344CB8AC3E}">
        <p14:creationId xmlns:p14="http://schemas.microsoft.com/office/powerpoint/2010/main" val="230074440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098393"/>
            <a:ext cx="7568418" cy="5170646"/>
          </a:xfrm>
          <a:prstGeom prst="rect">
            <a:avLst/>
          </a:prstGeom>
          <a:noFill/>
        </p:spPr>
        <p:txBody>
          <a:bodyPr wrap="square" rtlCol="0">
            <a:spAutoFit/>
          </a:bodyPr>
          <a:lstStyle/>
          <a:p>
            <a:r>
              <a:rPr lang="tr-TR" sz="3000" dirty="0" smtClean="0">
                <a:solidFill>
                  <a:srgbClr val="002060"/>
                </a:solidFill>
              </a:rPr>
              <a:t>Tartışmayın</a:t>
            </a:r>
            <a:r>
              <a:rPr lang="tr-TR" sz="3000" dirty="0">
                <a:solidFill>
                  <a:srgbClr val="002060"/>
                </a:solidFill>
              </a:rPr>
              <a:t>.</a:t>
            </a:r>
          </a:p>
          <a:p>
            <a:endParaRPr lang="tr-TR" sz="3000" dirty="0" smtClean="0">
              <a:solidFill>
                <a:srgbClr val="002060"/>
              </a:solidFill>
            </a:endParaRPr>
          </a:p>
          <a:p>
            <a:r>
              <a:rPr lang="tr-TR" sz="3000" dirty="0" smtClean="0">
                <a:solidFill>
                  <a:srgbClr val="002060"/>
                </a:solidFill>
              </a:rPr>
              <a:t>Eleştirmeyin</a:t>
            </a:r>
            <a:r>
              <a:rPr lang="tr-TR" sz="3000" dirty="0">
                <a:solidFill>
                  <a:srgbClr val="002060"/>
                </a:solidFill>
              </a:rPr>
              <a:t>, suçlamayın, yargılamayın. Eğer olumsuz bir davranışını belirtmeniz gerekirse, önce olumlu bir davranışını söyleyin. </a:t>
            </a:r>
            <a:endParaRPr lang="tr-TR" sz="3000" dirty="0" smtClean="0">
              <a:solidFill>
                <a:srgbClr val="002060"/>
              </a:solidFill>
            </a:endParaRPr>
          </a:p>
          <a:p>
            <a:endParaRPr lang="tr-TR" sz="3000" dirty="0">
              <a:solidFill>
                <a:srgbClr val="002060"/>
              </a:solidFill>
            </a:endParaRPr>
          </a:p>
          <a:p>
            <a:r>
              <a:rPr lang="tr-TR" sz="3000" dirty="0" smtClean="0">
                <a:solidFill>
                  <a:srgbClr val="002060"/>
                </a:solidFill>
              </a:rPr>
              <a:t>Arkasından</a:t>
            </a:r>
            <a:r>
              <a:rPr lang="tr-TR" sz="3000" dirty="0">
                <a:solidFill>
                  <a:srgbClr val="002060"/>
                </a:solidFill>
              </a:rPr>
              <a:t>, olumsuz davranışı ile ilgili gözlemlerinizi yargısız bir şekilde belirtin. </a:t>
            </a:r>
            <a:endParaRPr lang="tr-TR" sz="3000" dirty="0" smtClean="0">
              <a:solidFill>
                <a:srgbClr val="002060"/>
              </a:solidFill>
            </a:endParaRPr>
          </a:p>
          <a:p>
            <a:endParaRPr lang="tr-TR" sz="3000" dirty="0">
              <a:solidFill>
                <a:srgbClr val="002060"/>
              </a:solidFill>
            </a:endParaRPr>
          </a:p>
          <a:p>
            <a:r>
              <a:rPr lang="tr-TR" sz="3000" dirty="0" smtClean="0">
                <a:solidFill>
                  <a:srgbClr val="002060"/>
                </a:solidFill>
              </a:rPr>
              <a:t>Kişiye </a:t>
            </a:r>
            <a:r>
              <a:rPr lang="tr-TR" sz="3000" dirty="0">
                <a:solidFill>
                  <a:srgbClr val="002060"/>
                </a:solidFill>
              </a:rPr>
              <a:t>değil davranışa odaklanın. Ve tekrar olumlu bir pekiştireçle konuyu bitirin</a:t>
            </a:r>
            <a:r>
              <a:rPr lang="tr-TR" sz="3000" dirty="0" smtClean="0">
                <a:solidFill>
                  <a:srgbClr val="002060"/>
                </a:solidFill>
              </a:rPr>
              <a:t>.</a:t>
            </a:r>
            <a:endParaRPr lang="tr-TR" sz="3000" dirty="0">
              <a:solidFill>
                <a:srgbClr val="002060"/>
              </a:solidFill>
            </a:endParaRPr>
          </a:p>
        </p:txBody>
      </p:sp>
      <p:sp>
        <p:nvSpPr>
          <p:cNvPr id="3" name="Metin kutusu 2"/>
          <p:cNvSpPr txBox="1"/>
          <p:nvPr/>
        </p:nvSpPr>
        <p:spPr>
          <a:xfrm>
            <a:off x="787791" y="198510"/>
            <a:ext cx="5465091" cy="646331"/>
          </a:xfrm>
          <a:prstGeom prst="rect">
            <a:avLst/>
          </a:prstGeom>
          <a:noFill/>
        </p:spPr>
        <p:txBody>
          <a:bodyPr wrap="square" rtlCol="0">
            <a:spAutoFit/>
          </a:bodyPr>
          <a:lstStyle/>
          <a:p>
            <a:r>
              <a:rPr lang="tr-TR" sz="3600" dirty="0">
                <a:solidFill>
                  <a:srgbClr val="C00000"/>
                </a:solidFill>
              </a:rPr>
              <a:t>Kelime ve </a:t>
            </a:r>
            <a:r>
              <a:rPr lang="tr-TR" sz="3600" dirty="0" smtClean="0">
                <a:solidFill>
                  <a:srgbClr val="C00000"/>
                </a:solidFill>
              </a:rPr>
              <a:t>kavramlar</a:t>
            </a:r>
            <a:endParaRPr lang="tr-TR" sz="3500" dirty="0">
              <a:solidFill>
                <a:srgbClr val="C00000"/>
              </a:solidFill>
            </a:endParaRPr>
          </a:p>
        </p:txBody>
      </p:sp>
    </p:spTree>
    <p:extLst>
      <p:ext uri="{BB962C8B-B14F-4D97-AF65-F5344CB8AC3E}">
        <p14:creationId xmlns:p14="http://schemas.microsoft.com/office/powerpoint/2010/main" val="409444813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7791" y="1098393"/>
            <a:ext cx="7568418" cy="3785652"/>
          </a:xfrm>
          <a:prstGeom prst="rect">
            <a:avLst/>
          </a:prstGeom>
          <a:noFill/>
        </p:spPr>
        <p:txBody>
          <a:bodyPr wrap="square" rtlCol="0">
            <a:spAutoFit/>
          </a:bodyPr>
          <a:lstStyle/>
          <a:p>
            <a:r>
              <a:rPr lang="tr-TR" sz="3000" dirty="0" smtClean="0">
                <a:solidFill>
                  <a:srgbClr val="002060"/>
                </a:solidFill>
              </a:rPr>
              <a:t>Beyin </a:t>
            </a:r>
            <a:r>
              <a:rPr lang="tr-TR" sz="3000" dirty="0">
                <a:solidFill>
                  <a:srgbClr val="002060"/>
                </a:solidFill>
              </a:rPr>
              <a:t>resimlerle düşünür. Cümlelerinizi kurmadan önce nasıl bir resim oluşturduğunuzu düşünün.</a:t>
            </a:r>
          </a:p>
          <a:p>
            <a:endParaRPr lang="tr-TR" sz="3000" dirty="0" smtClean="0">
              <a:solidFill>
                <a:srgbClr val="002060"/>
              </a:solidFill>
            </a:endParaRPr>
          </a:p>
          <a:p>
            <a:r>
              <a:rPr lang="tr-TR" sz="3000" dirty="0" smtClean="0">
                <a:solidFill>
                  <a:srgbClr val="002060"/>
                </a:solidFill>
              </a:rPr>
              <a:t>Konuşmalarınızı </a:t>
            </a:r>
            <a:r>
              <a:rPr lang="tr-TR" sz="3000" dirty="0">
                <a:solidFill>
                  <a:srgbClr val="002060"/>
                </a:solidFill>
              </a:rPr>
              <a:t>yıkıcı değil yapıcı olarak şekillendirin.</a:t>
            </a:r>
          </a:p>
          <a:p>
            <a:endParaRPr lang="tr-TR" sz="3000" dirty="0" smtClean="0">
              <a:solidFill>
                <a:srgbClr val="002060"/>
              </a:solidFill>
            </a:endParaRPr>
          </a:p>
          <a:p>
            <a:r>
              <a:rPr lang="tr-TR" sz="3000" dirty="0" smtClean="0">
                <a:solidFill>
                  <a:srgbClr val="002060"/>
                </a:solidFill>
              </a:rPr>
              <a:t>Hayatınızdan </a:t>
            </a:r>
            <a:r>
              <a:rPr lang="tr-TR" sz="3000" dirty="0">
                <a:solidFill>
                  <a:srgbClr val="002060"/>
                </a:solidFill>
              </a:rPr>
              <a:t>olumsuz içerikli sözcükleri çıkarın.</a:t>
            </a:r>
          </a:p>
        </p:txBody>
      </p:sp>
      <p:sp>
        <p:nvSpPr>
          <p:cNvPr id="3" name="Metin kutusu 2"/>
          <p:cNvSpPr txBox="1"/>
          <p:nvPr/>
        </p:nvSpPr>
        <p:spPr>
          <a:xfrm>
            <a:off x="787791" y="198510"/>
            <a:ext cx="5465091" cy="646331"/>
          </a:xfrm>
          <a:prstGeom prst="rect">
            <a:avLst/>
          </a:prstGeom>
          <a:noFill/>
        </p:spPr>
        <p:txBody>
          <a:bodyPr wrap="square" rtlCol="0">
            <a:spAutoFit/>
          </a:bodyPr>
          <a:lstStyle/>
          <a:p>
            <a:r>
              <a:rPr lang="tr-TR" sz="3600" dirty="0">
                <a:solidFill>
                  <a:srgbClr val="C00000"/>
                </a:solidFill>
              </a:rPr>
              <a:t>Kelime ve </a:t>
            </a:r>
            <a:r>
              <a:rPr lang="tr-TR" sz="3600" dirty="0" smtClean="0">
                <a:solidFill>
                  <a:srgbClr val="C00000"/>
                </a:solidFill>
              </a:rPr>
              <a:t>kavramlar</a:t>
            </a:r>
            <a:endParaRPr lang="tr-TR" sz="3500" dirty="0">
              <a:solidFill>
                <a:srgbClr val="C00000"/>
              </a:solidFill>
            </a:endParaRPr>
          </a:p>
        </p:txBody>
      </p:sp>
    </p:spTree>
    <p:extLst>
      <p:ext uri="{BB962C8B-B14F-4D97-AF65-F5344CB8AC3E}">
        <p14:creationId xmlns:p14="http://schemas.microsoft.com/office/powerpoint/2010/main" val="40304806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Resim" descr="öpücük kutusu.jpg"/>
          <p:cNvPicPr>
            <a:picLocks noChangeAspect="1"/>
          </p:cNvPicPr>
          <p:nvPr/>
        </p:nvPicPr>
        <p:blipFill>
          <a:blip r:embed="rId2" cstate="print"/>
          <a:stretch>
            <a:fillRect/>
          </a:stretch>
        </p:blipFill>
        <p:spPr>
          <a:xfrm>
            <a:off x="2284442" y="1660283"/>
            <a:ext cx="1567478" cy="22392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10 Resim" descr="dünyanın sonu değil.jpg"/>
          <p:cNvPicPr>
            <a:picLocks noChangeAspect="1"/>
          </p:cNvPicPr>
          <p:nvPr/>
        </p:nvPicPr>
        <p:blipFill>
          <a:blip r:embed="rId3" cstate="print"/>
          <a:stretch>
            <a:fillRect/>
          </a:stretch>
        </p:blipFill>
        <p:spPr>
          <a:xfrm>
            <a:off x="5147731" y="1700267"/>
            <a:ext cx="1442145" cy="21992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11 Resim" descr="siz siz olun.jpg"/>
          <p:cNvPicPr>
            <a:picLocks noChangeAspect="1"/>
          </p:cNvPicPr>
          <p:nvPr/>
        </p:nvPicPr>
        <p:blipFill>
          <a:blip r:embed="rId4" cstate="print"/>
          <a:stretch>
            <a:fillRect/>
          </a:stretch>
        </p:blipFill>
        <p:spPr>
          <a:xfrm>
            <a:off x="715823" y="4288163"/>
            <a:ext cx="1407905" cy="21963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12 Resim" descr="öfke kontrolü.jpg"/>
          <p:cNvPicPr>
            <a:picLocks noChangeAspect="1"/>
          </p:cNvPicPr>
          <p:nvPr/>
        </p:nvPicPr>
        <p:blipFill>
          <a:blip r:embed="rId5" cstate="print"/>
          <a:stretch>
            <a:fillRect/>
          </a:stretch>
        </p:blipFill>
        <p:spPr>
          <a:xfrm>
            <a:off x="3924957" y="4311725"/>
            <a:ext cx="1431352" cy="2172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Resi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4248" y="4288163"/>
            <a:ext cx="1568619" cy="2184913"/>
          </a:xfrm>
          <a:prstGeom prst="rect">
            <a:avLst/>
          </a:prstGeom>
        </p:spPr>
      </p:pic>
      <p:sp>
        <p:nvSpPr>
          <p:cNvPr id="9" name="15 Metin kutusu"/>
          <p:cNvSpPr txBox="1"/>
          <p:nvPr/>
        </p:nvSpPr>
        <p:spPr>
          <a:xfrm>
            <a:off x="647564" y="699954"/>
            <a:ext cx="7848872" cy="830997"/>
          </a:xfrm>
          <a:prstGeom prst="rect">
            <a:avLst/>
          </a:prstGeom>
          <a:noFill/>
        </p:spPr>
        <p:txBody>
          <a:bodyPr wrap="square" rtlCol="0">
            <a:spAutoFit/>
          </a:bodyPr>
          <a:lstStyle/>
          <a:p>
            <a:pPr marL="1143000" lvl="0" indent="-1143000" algn="ctr"/>
            <a:r>
              <a:rPr lang="tr-TR" sz="4800" dirty="0" smtClean="0">
                <a:solidFill>
                  <a:srgbClr val="C00000"/>
                </a:solidFill>
              </a:rPr>
              <a:t>Mehtap Kayaoğlu’nun Eserleri</a:t>
            </a:r>
            <a:endParaRPr lang="tr-TR" sz="4800" i="1" dirty="0">
              <a:solidFill>
                <a:srgbClr val="C00000"/>
              </a:solidFill>
            </a:endParaRPr>
          </a:p>
        </p:txBody>
      </p:sp>
    </p:spTree>
    <p:extLst>
      <p:ext uri="{BB962C8B-B14F-4D97-AF65-F5344CB8AC3E}">
        <p14:creationId xmlns:p14="http://schemas.microsoft.com/office/powerpoint/2010/main" val="157436755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051720" y="620688"/>
            <a:ext cx="6768752" cy="5632311"/>
          </a:xfrm>
          <a:prstGeom prst="rect">
            <a:avLst/>
          </a:prstGeom>
          <a:noFill/>
        </p:spPr>
        <p:txBody>
          <a:bodyPr wrap="square" rtlCol="0">
            <a:spAutoFit/>
          </a:bodyPr>
          <a:lstStyle/>
          <a:p>
            <a:pPr>
              <a:buNone/>
            </a:pPr>
            <a:r>
              <a:rPr lang="tr-TR" sz="3600" dirty="0" smtClean="0">
                <a:solidFill>
                  <a:srgbClr val="0B0D55"/>
                </a:solidFill>
                <a:latin typeface="Calibri" pitchFamily="34" charset="0"/>
                <a:cs typeface="Calibri" pitchFamily="34" charset="0"/>
              </a:rPr>
              <a:t>mehtap.</a:t>
            </a:r>
            <a:r>
              <a:rPr lang="tr-TR" sz="3600" dirty="0" err="1" smtClean="0">
                <a:solidFill>
                  <a:srgbClr val="0B0D55"/>
                </a:solidFill>
                <a:latin typeface="Calibri" pitchFamily="34" charset="0"/>
                <a:cs typeface="Calibri" pitchFamily="34" charset="0"/>
              </a:rPr>
              <a:t>kayaoglu</a:t>
            </a:r>
            <a:r>
              <a:rPr lang="tr-TR" sz="3600" dirty="0" smtClean="0">
                <a:solidFill>
                  <a:srgbClr val="0B0D55"/>
                </a:solidFill>
                <a:latin typeface="Calibri" pitchFamily="34" charset="0"/>
                <a:cs typeface="Calibri" pitchFamily="34" charset="0"/>
              </a:rPr>
              <a:t>@</a:t>
            </a:r>
            <a:r>
              <a:rPr lang="tr-TR" sz="3600" dirty="0" err="1" smtClean="0">
                <a:solidFill>
                  <a:srgbClr val="0B0D55"/>
                </a:solidFill>
                <a:latin typeface="Calibri" pitchFamily="34" charset="0"/>
                <a:cs typeface="Calibri" pitchFamily="34" charset="0"/>
              </a:rPr>
              <a:t>yuzlesme</a:t>
            </a:r>
            <a:r>
              <a:rPr lang="tr-TR" sz="3600" dirty="0" smtClean="0">
                <a:solidFill>
                  <a:srgbClr val="0B0D55"/>
                </a:solidFill>
                <a:latin typeface="Calibri" pitchFamily="34" charset="0"/>
                <a:cs typeface="Calibri" pitchFamily="34" charset="0"/>
              </a:rPr>
              <a:t>.</a:t>
            </a:r>
            <a:r>
              <a:rPr lang="tr-TR" sz="3600" dirty="0" err="1" smtClean="0">
                <a:solidFill>
                  <a:srgbClr val="0B0D55"/>
                </a:solidFill>
                <a:latin typeface="Calibri" pitchFamily="34" charset="0"/>
                <a:cs typeface="Calibri" pitchFamily="34" charset="0"/>
              </a:rPr>
              <a:t>tv</a:t>
            </a:r>
            <a:endParaRPr lang="tr-TR" sz="3600" dirty="0" smtClean="0">
              <a:solidFill>
                <a:srgbClr val="0B0D55"/>
              </a:solidFill>
              <a:latin typeface="Calibri" pitchFamily="34" charset="0"/>
              <a:cs typeface="Calibri" pitchFamily="34" charset="0"/>
            </a:endParaRPr>
          </a:p>
          <a:p>
            <a:pPr>
              <a:buNone/>
            </a:pPr>
            <a:endParaRPr lang="tr-TR" sz="3600" dirty="0" smtClean="0">
              <a:solidFill>
                <a:srgbClr val="0B0D55"/>
              </a:solidFill>
              <a:latin typeface="Calibri" pitchFamily="34" charset="0"/>
              <a:cs typeface="Calibri" pitchFamily="34" charset="0"/>
            </a:endParaRPr>
          </a:p>
          <a:p>
            <a:pPr>
              <a:buNone/>
            </a:pPr>
            <a:endParaRPr lang="tr-TR" sz="3600" dirty="0" smtClean="0">
              <a:solidFill>
                <a:srgbClr val="0B0D55"/>
              </a:solidFill>
              <a:latin typeface="Calibri" pitchFamily="34" charset="0"/>
              <a:cs typeface="Calibri" pitchFamily="34" charset="0"/>
            </a:endParaRPr>
          </a:p>
          <a:p>
            <a:pPr>
              <a:buNone/>
            </a:pPr>
            <a:r>
              <a:rPr lang="tr-TR" sz="3600" dirty="0" smtClean="0">
                <a:solidFill>
                  <a:srgbClr val="0B0D55"/>
                </a:solidFill>
                <a:latin typeface="Calibri" pitchFamily="34" charset="0"/>
                <a:cs typeface="Calibri" pitchFamily="34" charset="0"/>
              </a:rPr>
              <a:t>		/</a:t>
            </a:r>
            <a:r>
              <a:rPr lang="tr-TR" sz="3600" dirty="0" err="1" smtClean="0">
                <a:solidFill>
                  <a:srgbClr val="0B0D55"/>
                </a:solidFill>
                <a:latin typeface="Calibri" pitchFamily="34" charset="0"/>
                <a:cs typeface="Calibri" pitchFamily="34" charset="0"/>
              </a:rPr>
              <a:t>psk</a:t>
            </a:r>
            <a:r>
              <a:rPr lang="tr-TR" sz="3600" dirty="0" smtClean="0">
                <a:solidFill>
                  <a:srgbClr val="0B0D55"/>
                </a:solidFill>
                <a:latin typeface="Calibri" pitchFamily="34" charset="0"/>
                <a:cs typeface="Calibri" pitchFamily="34" charset="0"/>
              </a:rPr>
              <a:t>.</a:t>
            </a:r>
            <a:r>
              <a:rPr lang="tr-TR" sz="3600" dirty="0" err="1" smtClean="0">
                <a:solidFill>
                  <a:srgbClr val="0B0D55"/>
                </a:solidFill>
                <a:latin typeface="Calibri" pitchFamily="34" charset="0"/>
                <a:cs typeface="Calibri" pitchFamily="34" charset="0"/>
              </a:rPr>
              <a:t>mehtapkayaoglu</a:t>
            </a:r>
            <a:endParaRPr lang="tr-TR" sz="3600" dirty="0" smtClean="0">
              <a:solidFill>
                <a:srgbClr val="0B0D55"/>
              </a:solidFill>
              <a:latin typeface="Calibri" pitchFamily="34" charset="0"/>
              <a:cs typeface="Calibri" pitchFamily="34" charset="0"/>
            </a:endParaRPr>
          </a:p>
          <a:p>
            <a:pPr>
              <a:buNone/>
            </a:pPr>
            <a:endParaRPr lang="tr-TR" sz="3600" dirty="0" smtClean="0">
              <a:solidFill>
                <a:srgbClr val="0B0D55"/>
              </a:solidFill>
              <a:latin typeface="Calibri" pitchFamily="34" charset="0"/>
              <a:cs typeface="Calibri" pitchFamily="34" charset="0"/>
            </a:endParaRPr>
          </a:p>
          <a:p>
            <a:pPr>
              <a:buNone/>
            </a:pPr>
            <a:endParaRPr lang="tr-TR" sz="3600" dirty="0" smtClean="0">
              <a:solidFill>
                <a:srgbClr val="0B0D55"/>
              </a:solidFill>
              <a:latin typeface="Calibri" pitchFamily="34" charset="0"/>
              <a:cs typeface="Calibri" pitchFamily="34" charset="0"/>
            </a:endParaRPr>
          </a:p>
          <a:p>
            <a:pPr>
              <a:buNone/>
            </a:pPr>
            <a:r>
              <a:rPr lang="tr-TR" sz="3600" dirty="0" smtClean="0">
                <a:solidFill>
                  <a:srgbClr val="0B0D55"/>
                </a:solidFill>
                <a:latin typeface="Calibri" pitchFamily="34" charset="0"/>
                <a:cs typeface="Calibri" pitchFamily="34" charset="0"/>
              </a:rPr>
              <a:t>		/</a:t>
            </a:r>
            <a:r>
              <a:rPr lang="tr-TR" sz="3600" dirty="0" err="1" smtClean="0">
                <a:solidFill>
                  <a:srgbClr val="0B0D55"/>
                </a:solidFill>
                <a:latin typeface="Calibri" pitchFamily="34" charset="0"/>
                <a:cs typeface="Calibri" pitchFamily="34" charset="0"/>
              </a:rPr>
              <a:t>mehtapkayaoglu</a:t>
            </a:r>
            <a:endParaRPr lang="tr-TR" sz="3600" dirty="0" smtClean="0">
              <a:solidFill>
                <a:srgbClr val="0B0D55"/>
              </a:solidFill>
              <a:latin typeface="Calibri" pitchFamily="34" charset="0"/>
              <a:cs typeface="Calibri" pitchFamily="34" charset="0"/>
            </a:endParaRPr>
          </a:p>
          <a:p>
            <a:pPr>
              <a:buNone/>
            </a:pPr>
            <a:endParaRPr lang="tr-TR" sz="3600" dirty="0" smtClean="0">
              <a:solidFill>
                <a:srgbClr val="0B0D55"/>
              </a:solidFill>
              <a:latin typeface="Calibri" pitchFamily="34" charset="0"/>
              <a:cs typeface="Calibri" pitchFamily="34" charset="0"/>
            </a:endParaRPr>
          </a:p>
          <a:p>
            <a:pPr>
              <a:buNone/>
            </a:pPr>
            <a:endParaRPr lang="tr-TR" sz="3600" dirty="0" smtClean="0">
              <a:solidFill>
                <a:srgbClr val="0B0D55"/>
              </a:solidFill>
              <a:latin typeface="Calibri" pitchFamily="34" charset="0"/>
              <a:cs typeface="Calibri" pitchFamily="34" charset="0"/>
            </a:endParaRPr>
          </a:p>
          <a:p>
            <a:pPr>
              <a:buNone/>
            </a:pPr>
            <a:r>
              <a:rPr lang="tr-TR" sz="3600" dirty="0" smtClean="0">
                <a:solidFill>
                  <a:srgbClr val="0B0D55"/>
                </a:solidFill>
                <a:latin typeface="Calibri" pitchFamily="34" charset="0"/>
                <a:cs typeface="Calibri" pitchFamily="34" charset="0"/>
              </a:rPr>
              <a:t>		/mehtap.</a:t>
            </a:r>
            <a:r>
              <a:rPr lang="tr-TR" sz="3600" dirty="0" err="1" smtClean="0">
                <a:solidFill>
                  <a:srgbClr val="0B0D55"/>
                </a:solidFill>
                <a:latin typeface="Calibri" pitchFamily="34" charset="0"/>
                <a:cs typeface="Calibri" pitchFamily="34" charset="0"/>
              </a:rPr>
              <a:t>kayaoglu</a:t>
            </a:r>
            <a:endParaRPr lang="tr-TR" sz="3600" dirty="0" smtClean="0">
              <a:solidFill>
                <a:srgbClr val="0B0D55"/>
              </a:solidFill>
              <a:latin typeface="Calibri" pitchFamily="34" charset="0"/>
              <a:cs typeface="Calibri" pitchFamily="34" charset="0"/>
            </a:endParaRPr>
          </a:p>
        </p:txBody>
      </p:sp>
      <p:pic>
        <p:nvPicPr>
          <p:cNvPr id="6" name="5 Resim" descr="email.jpg"/>
          <p:cNvPicPr>
            <a:picLocks noChangeAspect="1"/>
          </p:cNvPicPr>
          <p:nvPr/>
        </p:nvPicPr>
        <p:blipFill>
          <a:blip r:embed="rId2" cstate="print"/>
          <a:stretch>
            <a:fillRect/>
          </a:stretch>
        </p:blipFill>
        <p:spPr>
          <a:xfrm>
            <a:off x="539552" y="332656"/>
            <a:ext cx="1572844" cy="1412776"/>
          </a:xfrm>
          <a:prstGeom prst="rect">
            <a:avLst/>
          </a:prstGeom>
        </p:spPr>
      </p:pic>
      <p:pic>
        <p:nvPicPr>
          <p:cNvPr id="7" name="6 Resim" descr="facebook.jpg"/>
          <p:cNvPicPr>
            <a:picLocks noChangeAspect="1"/>
          </p:cNvPicPr>
          <p:nvPr/>
        </p:nvPicPr>
        <p:blipFill>
          <a:blip r:embed="rId3" cstate="print"/>
          <a:stretch>
            <a:fillRect/>
          </a:stretch>
        </p:blipFill>
        <p:spPr>
          <a:xfrm>
            <a:off x="395536" y="1844824"/>
            <a:ext cx="3486150" cy="1314450"/>
          </a:xfrm>
          <a:prstGeom prst="rect">
            <a:avLst/>
          </a:prstGeom>
        </p:spPr>
      </p:pic>
      <p:pic>
        <p:nvPicPr>
          <p:cNvPr id="8" name="7 Resim" descr="twitter-logo-1.jpg"/>
          <p:cNvPicPr>
            <a:picLocks noChangeAspect="1"/>
          </p:cNvPicPr>
          <p:nvPr/>
        </p:nvPicPr>
        <p:blipFill>
          <a:blip r:embed="rId4" cstate="print"/>
          <a:stretch>
            <a:fillRect/>
          </a:stretch>
        </p:blipFill>
        <p:spPr>
          <a:xfrm>
            <a:off x="755576" y="3933056"/>
            <a:ext cx="2808312" cy="624069"/>
          </a:xfrm>
          <a:prstGeom prst="rect">
            <a:avLst/>
          </a:prstGeom>
        </p:spPr>
      </p:pic>
      <p:pic>
        <p:nvPicPr>
          <p:cNvPr id="9" name="8 Resim" descr="Instagram-Logo.jpg"/>
          <p:cNvPicPr>
            <a:picLocks noChangeAspect="1"/>
          </p:cNvPicPr>
          <p:nvPr/>
        </p:nvPicPr>
        <p:blipFill>
          <a:blip r:embed="rId5" cstate="print"/>
          <a:stretch>
            <a:fillRect/>
          </a:stretch>
        </p:blipFill>
        <p:spPr>
          <a:xfrm>
            <a:off x="713548" y="5451945"/>
            <a:ext cx="2736304" cy="857375"/>
          </a:xfrm>
          <a:prstGeom prst="rect">
            <a:avLst/>
          </a:prstGeom>
        </p:spPr>
      </p:pic>
    </p:spTree>
    <p:extLst>
      <p:ext uri="{BB962C8B-B14F-4D97-AF65-F5344CB8AC3E}">
        <p14:creationId xmlns:p14="http://schemas.microsoft.com/office/powerpoint/2010/main" val="82605223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5300217" y="514415"/>
            <a:ext cx="3028393" cy="3247043"/>
          </a:xfrm>
          <a:prstGeom prst="rect">
            <a:avLst/>
          </a:prstGeom>
          <a:noFill/>
        </p:spPr>
        <p:txBody>
          <a:bodyPr wrap="none" rtlCol="0">
            <a:spAutoFit/>
          </a:bodyPr>
          <a:lstStyle/>
          <a:p>
            <a:pPr algn="ctr"/>
            <a:r>
              <a:rPr lang="tr-TR" sz="4500" dirty="0" smtClean="0">
                <a:solidFill>
                  <a:srgbClr val="C00000"/>
                </a:solidFill>
              </a:rPr>
              <a:t>Dinlediğiniz </a:t>
            </a:r>
          </a:p>
          <a:p>
            <a:pPr algn="ctr"/>
            <a:r>
              <a:rPr lang="tr-TR" sz="4500" dirty="0" smtClean="0">
                <a:solidFill>
                  <a:srgbClr val="C00000"/>
                </a:solidFill>
              </a:rPr>
              <a:t>için </a:t>
            </a:r>
          </a:p>
          <a:p>
            <a:pPr algn="ctr"/>
            <a:r>
              <a:rPr lang="tr-TR" sz="4500" dirty="0" smtClean="0">
                <a:solidFill>
                  <a:srgbClr val="C00000"/>
                </a:solidFill>
              </a:rPr>
              <a:t>teşekkürler</a:t>
            </a:r>
          </a:p>
          <a:p>
            <a:pPr algn="ctr"/>
            <a:r>
              <a:rPr lang="tr-TR" sz="7000" dirty="0" smtClean="0">
                <a:solidFill>
                  <a:srgbClr val="C00000"/>
                </a:solidFill>
                <a:sym typeface="Wingdings" pitchFamily="2" charset="2"/>
              </a:rPr>
              <a:t></a:t>
            </a:r>
            <a:endParaRPr lang="tr-TR" sz="7000" dirty="0">
              <a:solidFill>
                <a:srgbClr val="C00000"/>
              </a:solidFill>
            </a:endParaRPr>
          </a:p>
        </p:txBody>
      </p:sp>
      <p:sp>
        <p:nvSpPr>
          <p:cNvPr id="8" name="7 Metin kutusu"/>
          <p:cNvSpPr txBox="1"/>
          <p:nvPr/>
        </p:nvSpPr>
        <p:spPr>
          <a:xfrm>
            <a:off x="4860032" y="4077072"/>
            <a:ext cx="3908763" cy="2246769"/>
          </a:xfrm>
          <a:prstGeom prst="rect">
            <a:avLst/>
          </a:prstGeom>
          <a:noFill/>
        </p:spPr>
        <p:txBody>
          <a:bodyPr wrap="none" rtlCol="0">
            <a:spAutoFit/>
          </a:bodyPr>
          <a:lstStyle/>
          <a:p>
            <a:pPr algn="ctr"/>
            <a:r>
              <a:rPr lang="tr-TR" sz="4000" dirty="0" smtClean="0">
                <a:solidFill>
                  <a:srgbClr val="C00000"/>
                </a:solidFill>
              </a:rPr>
              <a:t>Mehtap Kayaoğlu</a:t>
            </a:r>
          </a:p>
          <a:p>
            <a:pPr algn="ctr"/>
            <a:endParaRPr lang="tr-TR" sz="2500" dirty="0" smtClean="0">
              <a:solidFill>
                <a:srgbClr val="C00000"/>
              </a:solidFill>
            </a:endParaRPr>
          </a:p>
          <a:p>
            <a:pPr algn="ctr"/>
            <a:r>
              <a:rPr lang="tr-TR" sz="2500" b="1" dirty="0" smtClean="0">
                <a:solidFill>
                  <a:srgbClr val="C00000"/>
                </a:solidFill>
              </a:rPr>
              <a:t>Psikolojik Danışman </a:t>
            </a:r>
          </a:p>
          <a:p>
            <a:pPr algn="ctr"/>
            <a:r>
              <a:rPr lang="tr-TR" sz="2500" b="1" dirty="0" smtClean="0">
                <a:solidFill>
                  <a:srgbClr val="C00000"/>
                </a:solidFill>
              </a:rPr>
              <a:t>&amp; </a:t>
            </a:r>
          </a:p>
          <a:p>
            <a:pPr algn="ctr"/>
            <a:r>
              <a:rPr lang="tr-TR" sz="2500" b="1" dirty="0" smtClean="0">
                <a:solidFill>
                  <a:srgbClr val="C00000"/>
                </a:solidFill>
              </a:rPr>
              <a:t>Psikoterapist </a:t>
            </a:r>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l="7277" r="7325"/>
          <a:stretch/>
        </p:blipFill>
        <p:spPr>
          <a:xfrm>
            <a:off x="203523" y="0"/>
            <a:ext cx="4392488" cy="6858000"/>
          </a:xfrm>
          <a:prstGeom prst="rect">
            <a:avLst/>
          </a:prstGeom>
        </p:spPr>
      </p:pic>
    </p:spTree>
    <p:extLst>
      <p:ext uri="{BB962C8B-B14F-4D97-AF65-F5344CB8AC3E}">
        <p14:creationId xmlns:p14="http://schemas.microsoft.com/office/powerpoint/2010/main" val="171648205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Yüzleşme LOGO.jpg"/>
          <p:cNvPicPr>
            <a:picLocks noChangeAspect="1"/>
          </p:cNvPicPr>
          <p:nvPr/>
        </p:nvPicPr>
        <p:blipFill>
          <a:blip r:embed="rId2" cstate="print"/>
          <a:stretch>
            <a:fillRect/>
          </a:stretch>
        </p:blipFill>
        <p:spPr>
          <a:xfrm>
            <a:off x="2843808" y="594846"/>
            <a:ext cx="3456384" cy="2834154"/>
          </a:xfrm>
          <a:prstGeom prst="rect">
            <a:avLst/>
          </a:prstGeom>
        </p:spPr>
      </p:pic>
      <p:sp>
        <p:nvSpPr>
          <p:cNvPr id="3" name="2 Metin kutusu"/>
          <p:cNvSpPr txBox="1"/>
          <p:nvPr/>
        </p:nvSpPr>
        <p:spPr>
          <a:xfrm>
            <a:off x="1518055" y="3645024"/>
            <a:ext cx="6107891" cy="2092881"/>
          </a:xfrm>
          <a:prstGeom prst="rect">
            <a:avLst/>
          </a:prstGeom>
          <a:noFill/>
        </p:spPr>
        <p:txBody>
          <a:bodyPr wrap="none" rtlCol="0">
            <a:spAutoFit/>
          </a:bodyPr>
          <a:lstStyle/>
          <a:p>
            <a:r>
              <a:rPr lang="tr-TR" sz="6500" dirty="0" smtClean="0">
                <a:hlinkClick r:id="rId3"/>
              </a:rPr>
              <a:t>www.</a:t>
            </a:r>
            <a:r>
              <a:rPr lang="tr-TR" sz="6500" dirty="0" err="1" smtClean="0">
                <a:hlinkClick r:id="rId3"/>
              </a:rPr>
              <a:t>yuzlesme</a:t>
            </a:r>
            <a:r>
              <a:rPr lang="tr-TR" sz="6500" dirty="0" smtClean="0">
                <a:hlinkClick r:id="rId3"/>
              </a:rPr>
              <a:t>.</a:t>
            </a:r>
            <a:r>
              <a:rPr lang="tr-TR" sz="6500" dirty="0" err="1" smtClean="0">
                <a:hlinkClick r:id="rId3"/>
              </a:rPr>
              <a:t>tv</a:t>
            </a:r>
            <a:endParaRPr lang="tr-TR" sz="6500" dirty="0" smtClean="0"/>
          </a:p>
          <a:p>
            <a:r>
              <a:rPr lang="tr-TR" sz="6500" dirty="0" smtClean="0">
                <a:solidFill>
                  <a:srgbClr val="C00000"/>
                </a:solidFill>
              </a:rPr>
              <a:t>0 (212) 583 00 22</a:t>
            </a:r>
            <a:endParaRPr lang="tr-TR" sz="6500" dirty="0">
              <a:solidFill>
                <a:srgbClr val="C00000"/>
              </a:solidFill>
            </a:endParaRPr>
          </a:p>
        </p:txBody>
      </p:sp>
    </p:spTree>
    <p:extLst>
      <p:ext uri="{BB962C8B-B14F-4D97-AF65-F5344CB8AC3E}">
        <p14:creationId xmlns:p14="http://schemas.microsoft.com/office/powerpoint/2010/main" val="674783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Etkili İletişim">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Etkili İletişim</Template>
  <TotalTime>0</TotalTime>
  <Words>2997</Words>
  <Application>Microsoft Office PowerPoint</Application>
  <PresentationFormat>Ekran Gösterisi (4:3)</PresentationFormat>
  <Paragraphs>497</Paragraphs>
  <Slides>97</Slides>
  <Notes>0</Notes>
  <HiddenSlides>0</HiddenSlides>
  <MMClips>0</MMClips>
  <ScaleCrop>false</ScaleCrop>
  <HeadingPairs>
    <vt:vector size="4" baseType="variant">
      <vt:variant>
        <vt:lpstr>Tema</vt:lpstr>
      </vt:variant>
      <vt:variant>
        <vt:i4>1</vt:i4>
      </vt:variant>
      <vt:variant>
        <vt:lpstr>Slayt Başlıkları</vt:lpstr>
      </vt:variant>
      <vt:variant>
        <vt:i4>97</vt:i4>
      </vt:variant>
    </vt:vector>
  </HeadingPairs>
  <TitlesOfParts>
    <vt:vector size="98" baseType="lpstr">
      <vt:lpstr>Etkili İletişim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Şeref ÖZTÜRK</dc:creator>
  <cp:lastModifiedBy>Şeref ÖZTÜRK</cp:lastModifiedBy>
  <cp:revision>1</cp:revision>
  <dcterms:created xsi:type="dcterms:W3CDTF">2017-05-09T08:50:56Z</dcterms:created>
  <dcterms:modified xsi:type="dcterms:W3CDTF">2017-05-09T08:51:33Z</dcterms:modified>
</cp:coreProperties>
</file>